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5045"/>
    <p:restoredTop sz="96327"/>
  </p:normalViewPr>
  <p:slideViewPr>
    <p:cSldViewPr snapToGrid="0">
      <p:cViewPr>
        <p:scale>
          <a:sx n="24" d="100"/>
          <a:sy n="24" d="100"/>
        </p:scale>
        <p:origin x="240" y="17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12/4/22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76A59-3674-B326-1310-0242852CF622}"/>
              </a:ext>
            </a:extLst>
          </p:cNvPr>
          <p:cNvSpPr>
            <a:spLocks noGrp="1"/>
          </p:cNvSpPr>
          <p:nvPr>
            <p:ph type="ctrTitle"/>
          </p:nvPr>
        </p:nvSpPr>
        <p:spPr/>
        <p:txBody>
          <a:bodyPr/>
          <a:lstStyle/>
          <a:p>
            <a:pPr algn="ctr"/>
            <a:r>
              <a:rPr lang="en-US" dirty="0"/>
              <a:t>Data profiling and data quality dimensions</a:t>
            </a:r>
          </a:p>
        </p:txBody>
      </p:sp>
      <p:sp>
        <p:nvSpPr>
          <p:cNvPr id="3" name="Subtitle 2">
            <a:extLst>
              <a:ext uri="{FF2B5EF4-FFF2-40B4-BE49-F238E27FC236}">
                <a16:creationId xmlns:a16="http://schemas.microsoft.com/office/drawing/2014/main" id="{51518FA2-023F-D833-4248-E9C504B72708}"/>
              </a:ext>
            </a:extLst>
          </p:cNvPr>
          <p:cNvSpPr>
            <a:spLocks noGrp="1"/>
          </p:cNvSpPr>
          <p:nvPr>
            <p:ph type="subTitle" idx="1"/>
          </p:nvPr>
        </p:nvSpPr>
        <p:spPr/>
        <p:txBody>
          <a:bodyPr/>
          <a:lstStyle/>
          <a:p>
            <a:pPr algn="ctr"/>
            <a:r>
              <a:rPr lang="en-US" dirty="0"/>
              <a:t>By </a:t>
            </a:r>
            <a:r>
              <a:rPr lang="en-US" dirty="0" err="1"/>
              <a:t>maz</a:t>
            </a:r>
            <a:endParaRPr lang="en-US" dirty="0"/>
          </a:p>
        </p:txBody>
      </p:sp>
    </p:spTree>
    <p:extLst>
      <p:ext uri="{BB962C8B-B14F-4D97-AF65-F5344CB8AC3E}">
        <p14:creationId xmlns:p14="http://schemas.microsoft.com/office/powerpoint/2010/main" val="1739209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E75EF5CE-A99A-9DD9-66BD-40E0DEFCA0F4}"/>
              </a:ext>
            </a:extLst>
          </p:cNvPr>
          <p:cNvSpPr>
            <a:spLocks noGrp="1"/>
          </p:cNvSpPr>
          <p:nvPr>
            <p:ph type="title"/>
          </p:nvPr>
        </p:nvSpPr>
        <p:spPr>
          <a:xfrm>
            <a:off x="6448425" y="618518"/>
            <a:ext cx="4598985"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Correct Error</a:t>
            </a:r>
            <a:endParaRPr lang="en-US" dirty="0"/>
          </a:p>
        </p:txBody>
      </p:sp>
      <p:pic>
        <p:nvPicPr>
          <p:cNvPr id="5" name="Picture 4">
            <a:extLst>
              <a:ext uri="{FF2B5EF4-FFF2-40B4-BE49-F238E27FC236}">
                <a16:creationId xmlns:a16="http://schemas.microsoft.com/office/drawing/2014/main" id="{50D1033F-5EC5-4DA8-765F-235C72901DFF}"/>
              </a:ext>
            </a:extLst>
          </p:cNvPr>
          <p:cNvPicPr>
            <a:picLocks noChangeAspect="1"/>
          </p:cNvPicPr>
          <p:nvPr/>
        </p:nvPicPr>
        <p:blipFill rotWithShape="1">
          <a:blip r:embed="rId4"/>
          <a:srcRect r="49731" b="-445"/>
          <a:stretch/>
        </p:blipFill>
        <p:spPr>
          <a:xfrm>
            <a:off x="-5597" y="10"/>
            <a:ext cx="6101597" cy="6857990"/>
          </a:xfrm>
          <a:prstGeom prst="rect">
            <a:avLst/>
          </a:prstGeom>
        </p:spPr>
      </p:pic>
      <p:grpSp>
        <p:nvGrpSpPr>
          <p:cNvPr id="13" name="Group 12">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CB8ABD44-075B-2BA2-DA64-38EA6FCAE89C}"/>
              </a:ext>
            </a:extLst>
          </p:cNvPr>
          <p:cNvSpPr>
            <a:spLocks noGrp="1"/>
          </p:cNvSpPr>
          <p:nvPr>
            <p:ph idx="1"/>
          </p:nvPr>
        </p:nvSpPr>
        <p:spPr>
          <a:xfrm>
            <a:off x="6448425" y="2249487"/>
            <a:ext cx="4598986" cy="3541714"/>
          </a:xfrm>
        </p:spPr>
        <p:txBody>
          <a:bodyPr>
            <a:normAutofit/>
          </a:bodyPr>
          <a:lstStyle/>
          <a:p>
            <a:pPr marL="0" indent="0">
              <a:buNone/>
            </a:pPr>
            <a:r>
              <a:rPr lang="en-GB" sz="2200">
                <a:effectLst/>
                <a:latin typeface="Calibri" panose="020F0502020204030204" pitchFamily="34" charset="0"/>
                <a:ea typeface="Calibri" panose="020F0502020204030204" pitchFamily="34" charset="0"/>
                <a:cs typeface="Times New Roman" panose="02020603050405020304" pitchFamily="18" charset="0"/>
              </a:rPr>
              <a:t>This approach entails fixing any mistakes in a dataset before running any analyses on it. This is typically done when a dataset only has a small number of inaccuracies that can be quickly fixed by swapping out wrong values for correct ones or by filling in blanks with pertinent data.</a:t>
            </a:r>
          </a:p>
          <a:p>
            <a:endParaRPr lang="en-US" sz="2200"/>
          </a:p>
        </p:txBody>
      </p:sp>
      <p:pic>
        <p:nvPicPr>
          <p:cNvPr id="4" name="Picture 3">
            <a:extLst>
              <a:ext uri="{FF2B5EF4-FFF2-40B4-BE49-F238E27FC236}">
                <a16:creationId xmlns:a16="http://schemas.microsoft.com/office/drawing/2014/main" id="{237E1877-4E75-2261-8995-CDC38C5535BE}"/>
              </a:ext>
            </a:extLst>
          </p:cNvPr>
          <p:cNvPicPr>
            <a:picLocks noChangeAspect="1"/>
          </p:cNvPicPr>
          <p:nvPr/>
        </p:nvPicPr>
        <p:blipFill>
          <a:blip r:embed="rId5"/>
          <a:stretch>
            <a:fillRect/>
          </a:stretch>
        </p:blipFill>
        <p:spPr>
          <a:xfrm>
            <a:off x="1500982" y="2292350"/>
            <a:ext cx="3911600" cy="2273300"/>
          </a:xfrm>
          <a:prstGeom prst="rect">
            <a:avLst/>
          </a:prstGeom>
        </p:spPr>
      </p:pic>
    </p:spTree>
    <p:extLst>
      <p:ext uri="{BB962C8B-B14F-4D97-AF65-F5344CB8AC3E}">
        <p14:creationId xmlns:p14="http://schemas.microsoft.com/office/powerpoint/2010/main" val="1881930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E8EF7-2994-59CB-C7B1-EEEFF0961BE1}"/>
              </a:ext>
            </a:extLst>
          </p:cNvPr>
          <p:cNvSpPr>
            <a:spLocks noGrp="1"/>
          </p:cNvSpPr>
          <p:nvPr>
            <p:ph type="title"/>
          </p:nvPr>
        </p:nvSpPr>
        <p:spPr>
          <a:xfrm>
            <a:off x="1141412" y="618518"/>
            <a:ext cx="5894387" cy="1478570"/>
          </a:xfrm>
        </p:spPr>
        <p:txBody>
          <a:bodyPr anchor="b">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Create Default Value</a:t>
            </a:r>
            <a:endParaRPr lang="en-US" dirty="0"/>
          </a:p>
        </p:txBody>
      </p:sp>
      <p:sp>
        <p:nvSpPr>
          <p:cNvPr id="3" name="Content Placeholder 2">
            <a:extLst>
              <a:ext uri="{FF2B5EF4-FFF2-40B4-BE49-F238E27FC236}">
                <a16:creationId xmlns:a16="http://schemas.microsoft.com/office/drawing/2014/main" id="{97877A2D-AD8A-A1A5-7C2A-7A7199AFD2BE}"/>
              </a:ext>
            </a:extLst>
          </p:cNvPr>
          <p:cNvSpPr>
            <a:spLocks noGrp="1"/>
          </p:cNvSpPr>
          <p:nvPr>
            <p:ph idx="1"/>
          </p:nvPr>
        </p:nvSpPr>
        <p:spPr>
          <a:xfrm>
            <a:off x="1141412" y="2249487"/>
            <a:ext cx="5894388" cy="3541714"/>
          </a:xfrm>
        </p:spPr>
        <p:txBody>
          <a:bodyPr>
            <a:normAutofit/>
          </a:bodyPr>
          <a:lstStyle/>
          <a:p>
            <a:pPr>
              <a:lnSpc>
                <a:spcPct val="110000"/>
              </a:lnSpc>
            </a:pPr>
            <a:r>
              <a:rPr lang="en-GB">
                <a:effectLst/>
                <a:latin typeface="Calibri" panose="020F0502020204030204" pitchFamily="34" charset="0"/>
                <a:ea typeface="Calibri" panose="020F0502020204030204" pitchFamily="34" charset="0"/>
                <a:cs typeface="Times New Roman" panose="02020603050405020304" pitchFamily="18" charset="0"/>
              </a:rPr>
              <a:t>With this approach, records with errors are given default values before any analysis is done on them. This is typically done when a dataset has too many errors that are difficult to rectify or when it is impossible to establish what value should replace an incorrect one in a record but some sort of value still needs to be present (e.g., 0).</a:t>
            </a:r>
          </a:p>
          <a:p>
            <a:pPr>
              <a:lnSpc>
                <a:spcPct val="110000"/>
              </a:lnSpc>
            </a:pPr>
            <a:endParaRPr lang="en-US"/>
          </a:p>
        </p:txBody>
      </p:sp>
      <p:pic>
        <p:nvPicPr>
          <p:cNvPr id="4" name="Picture 3">
            <a:extLst>
              <a:ext uri="{FF2B5EF4-FFF2-40B4-BE49-F238E27FC236}">
                <a16:creationId xmlns:a16="http://schemas.microsoft.com/office/drawing/2014/main" id="{49A48F99-FDD6-9220-303A-AF3C0D591C2C}"/>
              </a:ext>
            </a:extLst>
          </p:cNvPr>
          <p:cNvPicPr>
            <a:picLocks noChangeAspect="1"/>
          </p:cNvPicPr>
          <p:nvPr/>
        </p:nvPicPr>
        <p:blipFill rotWithShape="1">
          <a:blip r:embed="rId3"/>
          <a:srcRect r="13993" b="-2"/>
          <a:stretch/>
        </p:blipFill>
        <p:spPr>
          <a:xfrm>
            <a:off x="7619998" y="780235"/>
            <a:ext cx="3425199" cy="2337870"/>
          </a:xfrm>
          <a:custGeom>
            <a:avLst/>
            <a:gdLst/>
            <a:ahLst/>
            <a:cxnLst/>
            <a:rect l="l" t="t" r="r" b="b"/>
            <a:pathLst>
              <a:path w="3425199" h="2337870">
                <a:moveTo>
                  <a:pt x="166465" y="0"/>
                </a:moveTo>
                <a:lnTo>
                  <a:pt x="3425199" y="0"/>
                </a:lnTo>
                <a:lnTo>
                  <a:pt x="3425199" y="2337870"/>
                </a:lnTo>
                <a:lnTo>
                  <a:pt x="0" y="2337870"/>
                </a:lnTo>
                <a:lnTo>
                  <a:pt x="0" y="166465"/>
                </a:lnTo>
                <a:cubicBezTo>
                  <a:pt x="0" y="74529"/>
                  <a:pt x="74529" y="0"/>
                  <a:pt x="166465" y="0"/>
                </a:cubicBez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pic>
        <p:nvPicPr>
          <p:cNvPr id="6" name="Picture 5">
            <a:extLst>
              <a:ext uri="{FF2B5EF4-FFF2-40B4-BE49-F238E27FC236}">
                <a16:creationId xmlns:a16="http://schemas.microsoft.com/office/drawing/2014/main" id="{2ED8AAAE-937B-B1B3-3557-FB1C9F2FA52F}"/>
              </a:ext>
            </a:extLst>
          </p:cNvPr>
          <p:cNvPicPr>
            <a:picLocks noChangeAspect="1"/>
          </p:cNvPicPr>
          <p:nvPr/>
        </p:nvPicPr>
        <p:blipFill rotWithShape="1">
          <a:blip r:embed="rId4"/>
          <a:srcRect t="6131" r="-2" b="10482"/>
          <a:stretch/>
        </p:blipFill>
        <p:spPr>
          <a:xfrm>
            <a:off x="7619998" y="3282697"/>
            <a:ext cx="3425199" cy="2337870"/>
          </a:xfrm>
          <a:custGeom>
            <a:avLst/>
            <a:gdLst/>
            <a:ahLst/>
            <a:cxnLst/>
            <a:rect l="l" t="t" r="r" b="b"/>
            <a:pathLst>
              <a:path w="3425199" h="2337870">
                <a:moveTo>
                  <a:pt x="0" y="0"/>
                </a:moveTo>
                <a:lnTo>
                  <a:pt x="3425199" y="0"/>
                </a:lnTo>
                <a:lnTo>
                  <a:pt x="3425199" y="2171405"/>
                </a:lnTo>
                <a:cubicBezTo>
                  <a:pt x="3425199" y="2263341"/>
                  <a:pt x="3350670" y="2337870"/>
                  <a:pt x="3258734" y="2337870"/>
                </a:cubicBezTo>
                <a:lnTo>
                  <a:pt x="0" y="2337870"/>
                </a:lnTo>
                <a:close/>
              </a:path>
            </a:pathLst>
          </a:cu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380650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9882CB-00DC-0B39-C3D4-ECA87F7A796A}"/>
              </a:ext>
            </a:extLst>
          </p:cNvPr>
          <p:cNvSpPr>
            <a:spLocks noGrp="1"/>
          </p:cNvSpPr>
          <p:nvPr>
            <p:ph type="title"/>
          </p:nvPr>
        </p:nvSpPr>
        <p:spPr>
          <a:xfrm>
            <a:off x="1141413" y="618518"/>
            <a:ext cx="4459286" cy="1478570"/>
          </a:xfrm>
        </p:spPr>
        <p:txBody>
          <a:bodyPr>
            <a:normAutofit/>
          </a:bodyPr>
          <a:lstStyle/>
          <a:p>
            <a:r>
              <a:rPr lang="en-GB" sz="3200">
                <a:effectLst/>
                <a:latin typeface="Calibri" panose="020F0502020204030204" pitchFamily="34" charset="0"/>
                <a:ea typeface="Calibri" panose="020F0502020204030204" pitchFamily="34" charset="0"/>
                <a:cs typeface="Times New Roman" panose="02020603050405020304" pitchFamily="18" charset="0"/>
              </a:rPr>
              <a:t>Introduction</a:t>
            </a:r>
            <a:endParaRPr lang="en-US" sz="3200"/>
          </a:p>
        </p:txBody>
      </p:sp>
      <p:sp>
        <p:nvSpPr>
          <p:cNvPr id="3" name="Content Placeholder 2">
            <a:extLst>
              <a:ext uri="{FF2B5EF4-FFF2-40B4-BE49-F238E27FC236}">
                <a16:creationId xmlns:a16="http://schemas.microsoft.com/office/drawing/2014/main" id="{13DA3B4E-3BF9-3DB6-3CF7-F1ED2879EA9D}"/>
              </a:ext>
            </a:extLst>
          </p:cNvPr>
          <p:cNvSpPr>
            <a:spLocks noGrp="1"/>
          </p:cNvSpPr>
          <p:nvPr>
            <p:ph idx="1"/>
          </p:nvPr>
        </p:nvSpPr>
        <p:spPr>
          <a:xfrm>
            <a:off x="1141412" y="2249487"/>
            <a:ext cx="4459287" cy="3965046"/>
          </a:xfrm>
        </p:spPr>
        <p:txBody>
          <a:bodyPr>
            <a:normAutofit/>
          </a:bodyPr>
          <a:lstStyle/>
          <a:p>
            <a:pPr marL="0" indent="0">
              <a:lnSpc>
                <a:spcPct val="110000"/>
              </a:lnSpc>
              <a:buNone/>
            </a:pPr>
            <a:r>
              <a:rPr lang="en-GB" sz="1700">
                <a:effectLst/>
                <a:latin typeface="Calibri" panose="020F0502020204030204" pitchFamily="34" charset="0"/>
                <a:ea typeface="Calibri" panose="020F0502020204030204" pitchFamily="34" charset="0"/>
                <a:cs typeface="Times New Roman" panose="02020603050405020304" pitchFamily="18" charset="0"/>
              </a:rPr>
              <a:t>When preparing data for analysis, data quality is a crucial component. Results that are erroneous due to poor data quality might have detrimental effects on decision-making. As a result, when gathering data for analysis, data quality must be taken into consideration. The significance of data quality and how to take it into consideration when getting ready data for analysis will be covered in this. Data profiling and the many facets of data quality will be the two key areas of emphasis.</a:t>
            </a:r>
          </a:p>
          <a:p>
            <a:pPr>
              <a:lnSpc>
                <a:spcPct val="110000"/>
              </a:lnSpc>
            </a:pPr>
            <a:endParaRPr lang="en-US" sz="1700"/>
          </a:p>
        </p:txBody>
      </p:sp>
      <p:pic>
        <p:nvPicPr>
          <p:cNvPr id="4" name="Picture 3">
            <a:extLst>
              <a:ext uri="{FF2B5EF4-FFF2-40B4-BE49-F238E27FC236}">
                <a16:creationId xmlns:a16="http://schemas.microsoft.com/office/drawing/2014/main" id="{60E7B66A-0AFE-CDA6-3586-0AF21DD8EA2B}"/>
              </a:ext>
            </a:extLst>
          </p:cNvPr>
          <p:cNvPicPr>
            <a:picLocks noChangeAspect="1"/>
          </p:cNvPicPr>
          <p:nvPr/>
        </p:nvPicPr>
        <p:blipFill>
          <a:blip r:embed="rId4"/>
          <a:stretch>
            <a:fillRect/>
          </a:stretch>
        </p:blipFill>
        <p:spPr>
          <a:xfrm>
            <a:off x="6096000" y="2216144"/>
            <a:ext cx="5456279" cy="2400762"/>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700106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4CF7D-0EC9-1C1A-2CC4-A461E8D12493}"/>
              </a:ext>
            </a:extLst>
          </p:cNvPr>
          <p:cNvSpPr>
            <a:spLocks noGrp="1"/>
          </p:cNvSpPr>
          <p:nvPr>
            <p:ph type="title"/>
          </p:nvPr>
        </p:nvSpPr>
        <p:spPr>
          <a:xfrm>
            <a:off x="1141413" y="618518"/>
            <a:ext cx="9905998" cy="1478570"/>
          </a:xfrm>
        </p:spPr>
        <p:txBody>
          <a:bodyPr>
            <a:normAutofit/>
          </a:bodyPr>
          <a:lstStyle/>
          <a:p>
            <a:pPr algn="ctr"/>
            <a:r>
              <a:rPr lang="en-GB">
                <a:effectLst/>
                <a:latin typeface="Calibri" panose="020F0502020204030204" pitchFamily="34" charset="0"/>
                <a:ea typeface="Calibri" panose="020F0502020204030204" pitchFamily="34" charset="0"/>
                <a:cs typeface="Times New Roman" panose="02020603050405020304" pitchFamily="18" charset="0"/>
              </a:rPr>
              <a:t>Data Profiling</a:t>
            </a:r>
            <a:br>
              <a:rPr lang="en-GB">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4" name="Picture 3">
            <a:extLst>
              <a:ext uri="{FF2B5EF4-FFF2-40B4-BE49-F238E27FC236}">
                <a16:creationId xmlns:a16="http://schemas.microsoft.com/office/drawing/2014/main" id="{72647BDC-F052-E4BC-7FA5-0EAE3CC6A550}"/>
              </a:ext>
            </a:extLst>
          </p:cNvPr>
          <p:cNvPicPr>
            <a:picLocks noChangeAspect="1"/>
          </p:cNvPicPr>
          <p:nvPr/>
        </p:nvPicPr>
        <p:blipFill rotWithShape="1">
          <a:blip r:embed="rId3"/>
          <a:srcRect t="2222" r="-3" b="8220"/>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52398C29-A811-5394-5D66-B34F18FC56D9}"/>
              </a:ext>
            </a:extLst>
          </p:cNvPr>
          <p:cNvSpPr>
            <a:spLocks noGrp="1"/>
          </p:cNvSpPr>
          <p:nvPr>
            <p:ph idx="1"/>
          </p:nvPr>
        </p:nvSpPr>
        <p:spPr>
          <a:xfrm>
            <a:off x="6204479" y="2249487"/>
            <a:ext cx="4844521" cy="3541714"/>
          </a:xfrm>
        </p:spPr>
        <p:txBody>
          <a:bodyPr anchor="ctr">
            <a:normAutofit/>
          </a:bodyPr>
          <a:lstStyle/>
          <a:p>
            <a:pPr marL="0" indent="0">
              <a:lnSpc>
                <a:spcPct val="110000"/>
              </a:lnSpc>
              <a:buNone/>
            </a:pPr>
            <a:r>
              <a:rPr lang="en-GB" sz="1500">
                <a:effectLst/>
                <a:latin typeface="Calibri" panose="020F0502020204030204" pitchFamily="34" charset="0"/>
                <a:ea typeface="Calibri" panose="020F0502020204030204" pitchFamily="34" charset="0"/>
                <a:cs typeface="Times New Roman" panose="02020603050405020304" pitchFamily="18" charset="0"/>
              </a:rPr>
              <a:t>Data profiling is a method for evaluating a dataset's quality by looking at its fields' relationships, structure, and content. It entails examining the dataset to find trends, patterns, outliers, and other traits that could influence the precision and applicability of the conclusions drawn from the analysis. Data profiling can assist in spotting potential dataset issues before they arise during analysis. For instance, it can identify missing or erroneous values that, if fixed before analysis, could produce false results. Additionally, it can aid in the discovery of correlations between fields that might be helpful in improving our comprehension of the information or in the creation of more precise models.</a:t>
            </a:r>
          </a:p>
          <a:p>
            <a:pPr>
              <a:lnSpc>
                <a:spcPct val="110000"/>
              </a:lnSpc>
            </a:pPr>
            <a:endParaRPr lang="en-US" sz="1500"/>
          </a:p>
        </p:txBody>
      </p:sp>
    </p:spTree>
    <p:extLst>
      <p:ext uri="{BB962C8B-B14F-4D97-AF65-F5344CB8AC3E}">
        <p14:creationId xmlns:p14="http://schemas.microsoft.com/office/powerpoint/2010/main" val="1476378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4" name="Group 73">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5" name="Group 74">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7"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8"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9"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4"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76" name="Group 75">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7"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15"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0549EBE-7172-4E07-CDFD-C4F599024521}"/>
              </a:ext>
            </a:extLst>
          </p:cNvPr>
          <p:cNvSpPr>
            <a:spLocks noGrp="1"/>
          </p:cNvSpPr>
          <p:nvPr>
            <p:ph type="title"/>
          </p:nvPr>
        </p:nvSpPr>
        <p:spPr>
          <a:xfrm>
            <a:off x="6569957" y="618518"/>
            <a:ext cx="4747088" cy="1478570"/>
          </a:xfrm>
        </p:spPr>
        <p:txBody>
          <a:bodyPr>
            <a:normAutofit/>
          </a:bodyPr>
          <a:lstStyle/>
          <a:p>
            <a:r>
              <a:rPr lang="en-US">
                <a:solidFill>
                  <a:srgbClr val="FFFFFF"/>
                </a:solidFill>
              </a:rPr>
              <a:t>Data structure</a:t>
            </a:r>
          </a:p>
        </p:txBody>
      </p:sp>
      <p:sp useBgFill="1">
        <p:nvSpPr>
          <p:cNvPr id="117"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7F430680-A994-95BF-F03E-50EC50C39C66}"/>
              </a:ext>
            </a:extLst>
          </p:cNvPr>
          <p:cNvPicPr>
            <a:picLocks noChangeAspect="1"/>
          </p:cNvPicPr>
          <p:nvPr/>
        </p:nvPicPr>
        <p:blipFill>
          <a:blip r:embed="rId3"/>
          <a:stretch>
            <a:fillRect/>
          </a:stretch>
        </p:blipFill>
        <p:spPr>
          <a:xfrm>
            <a:off x="1609671" y="1147145"/>
            <a:ext cx="3654216" cy="4567773"/>
          </a:xfrm>
          <a:prstGeom prst="rect">
            <a:avLst/>
          </a:prstGeom>
        </p:spPr>
      </p:pic>
      <p:sp>
        <p:nvSpPr>
          <p:cNvPr id="3" name="Content Placeholder 2">
            <a:extLst>
              <a:ext uri="{FF2B5EF4-FFF2-40B4-BE49-F238E27FC236}">
                <a16:creationId xmlns:a16="http://schemas.microsoft.com/office/drawing/2014/main" id="{48CA4137-A835-D508-6CA0-52B30931175C}"/>
              </a:ext>
            </a:extLst>
          </p:cNvPr>
          <p:cNvSpPr>
            <a:spLocks noGrp="1"/>
          </p:cNvSpPr>
          <p:nvPr>
            <p:ph idx="1"/>
          </p:nvPr>
        </p:nvSpPr>
        <p:spPr>
          <a:xfrm>
            <a:off x="6569957" y="2249487"/>
            <a:ext cx="4747087" cy="3541714"/>
          </a:xfrm>
        </p:spPr>
        <p:txBody>
          <a:bodyPr>
            <a:normAutofit/>
          </a:bodyPr>
          <a:lstStyle/>
          <a:p>
            <a:pPr marL="0" indent="0">
              <a:lnSpc>
                <a:spcPct val="110000"/>
              </a:lnSpc>
              <a:buNone/>
            </a:pPr>
            <a:r>
              <a:rPr lang="en-GB" sz="19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The structure of the dataset must be examined as the initial step in data profiling. For each field, this entails examining its names, kinds (such as text or numeric), lengths (such as the maximum length for a text field), and any other pertinent details, such as whether it is necessary or optional. This makes sure that, before analysis begins, all fields are correctly defined and that any required transformations are carried out.</a:t>
            </a:r>
          </a:p>
          <a:p>
            <a:pPr>
              <a:lnSpc>
                <a:spcPct val="110000"/>
              </a:lnSpc>
            </a:pPr>
            <a:endParaRPr lang="en-US" sz="1900">
              <a:solidFill>
                <a:srgbClr val="FFFFFF"/>
              </a:solidFill>
            </a:endParaRPr>
          </a:p>
        </p:txBody>
      </p:sp>
    </p:spTree>
    <p:extLst>
      <p:ext uri="{BB962C8B-B14F-4D97-AF65-F5344CB8AC3E}">
        <p14:creationId xmlns:p14="http://schemas.microsoft.com/office/powerpoint/2010/main" val="3200344813"/>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8924A2DD-D0A9-0398-8062-496CF70C2942}"/>
              </a:ext>
            </a:extLst>
          </p:cNvPr>
          <p:cNvSpPr>
            <a:spLocks noGrp="1"/>
          </p:cNvSpPr>
          <p:nvPr>
            <p:ph type="title"/>
          </p:nvPr>
        </p:nvSpPr>
        <p:spPr>
          <a:xfrm>
            <a:off x="4996697" y="618518"/>
            <a:ext cx="6050713" cy="1478570"/>
          </a:xfrm>
        </p:spPr>
        <p:txBody>
          <a:bodyPr>
            <a:normAutofit/>
          </a:bodyPr>
          <a:lstStyle/>
          <a:p>
            <a:r>
              <a:rPr lang="en-US" dirty="0"/>
              <a:t>Data patterns</a:t>
            </a:r>
          </a:p>
        </p:txBody>
      </p:sp>
      <p:pic>
        <p:nvPicPr>
          <p:cNvPr id="5" name="Picture 4" descr="Graph">
            <a:extLst>
              <a:ext uri="{FF2B5EF4-FFF2-40B4-BE49-F238E27FC236}">
                <a16:creationId xmlns:a16="http://schemas.microsoft.com/office/drawing/2014/main" id="{C309E042-C4F9-2BD5-D88C-229F8FAFB2A6}"/>
              </a:ext>
            </a:extLst>
          </p:cNvPr>
          <p:cNvPicPr>
            <a:picLocks noChangeAspect="1"/>
          </p:cNvPicPr>
          <p:nvPr/>
        </p:nvPicPr>
        <p:blipFill rotWithShape="1">
          <a:blip r:embed="rId4"/>
          <a:srcRect l="23244" r="34510"/>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FA5EE05-DE58-BF38-8236-68247FC3B6AC}"/>
              </a:ext>
            </a:extLst>
          </p:cNvPr>
          <p:cNvSpPr>
            <a:spLocks noGrp="1"/>
          </p:cNvSpPr>
          <p:nvPr>
            <p:ph idx="1"/>
          </p:nvPr>
        </p:nvSpPr>
        <p:spPr>
          <a:xfrm>
            <a:off x="4968958" y="2249487"/>
            <a:ext cx="6078453" cy="3541714"/>
          </a:xfrm>
        </p:spPr>
        <p:txBody>
          <a:bodyPr>
            <a:normAutofit/>
          </a:bodyPr>
          <a:lstStyle/>
          <a:p>
            <a:pPr marL="0" indent="0">
              <a:lnSpc>
                <a:spcPct val="110000"/>
              </a:lnSpc>
              <a:buNone/>
            </a:pPr>
            <a:r>
              <a:rPr lang="en-GB" sz="1900">
                <a:effectLst/>
                <a:latin typeface="Calibri" panose="020F0502020204030204" pitchFamily="34" charset="0"/>
                <a:ea typeface="Calibri" panose="020F0502020204030204" pitchFamily="34" charset="0"/>
                <a:cs typeface="Times New Roman" panose="02020603050405020304" pitchFamily="18" charset="0"/>
              </a:rPr>
              <a:t>Examining each field's content in order to spot any patterns or trends is the second step in data profiling. In addition to reviewing individual values inside each field for outliers or other abnormalities that could affect findings if corrected before analysis begins, this involves looking at summary statistics like mean, median, mode, range, standard deviation, etc. Additionally, by identifying associations between fields, this stage might aid in improving comprehension of the dataset or in the creation of more precise models (e.g., correlations between variables).</a:t>
            </a:r>
          </a:p>
          <a:p>
            <a:pPr>
              <a:lnSpc>
                <a:spcPct val="110000"/>
              </a:lnSpc>
            </a:pPr>
            <a:endParaRPr lang="en-US" sz="1900"/>
          </a:p>
        </p:txBody>
      </p:sp>
    </p:spTree>
    <p:extLst>
      <p:ext uri="{BB962C8B-B14F-4D97-AF65-F5344CB8AC3E}">
        <p14:creationId xmlns:p14="http://schemas.microsoft.com/office/powerpoint/2010/main" val="418931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8110AD-7A3E-BD94-C581-AFEE11CCC88D}"/>
              </a:ext>
            </a:extLst>
          </p:cNvPr>
          <p:cNvSpPr>
            <a:spLocks noGrp="1"/>
          </p:cNvSpPr>
          <p:nvPr>
            <p:ph type="title"/>
          </p:nvPr>
        </p:nvSpPr>
        <p:spPr>
          <a:xfrm>
            <a:off x="1141413" y="618518"/>
            <a:ext cx="4459286" cy="1478570"/>
          </a:xfrm>
        </p:spPr>
        <p:txBody>
          <a:bodyPr>
            <a:normAutofit/>
          </a:bodyPr>
          <a:lstStyle/>
          <a:p>
            <a:r>
              <a:rPr lang="en-US" sz="3200" dirty="0"/>
              <a:t>Data validation</a:t>
            </a:r>
          </a:p>
        </p:txBody>
      </p:sp>
      <p:sp>
        <p:nvSpPr>
          <p:cNvPr id="3" name="Content Placeholder 2">
            <a:extLst>
              <a:ext uri="{FF2B5EF4-FFF2-40B4-BE49-F238E27FC236}">
                <a16:creationId xmlns:a16="http://schemas.microsoft.com/office/drawing/2014/main" id="{A9CCF250-69E9-DB6D-3541-F9E1C649DB6A}"/>
              </a:ext>
            </a:extLst>
          </p:cNvPr>
          <p:cNvSpPr>
            <a:spLocks noGrp="1"/>
          </p:cNvSpPr>
          <p:nvPr>
            <p:ph idx="1"/>
          </p:nvPr>
        </p:nvSpPr>
        <p:spPr>
          <a:xfrm>
            <a:off x="1141412" y="2249487"/>
            <a:ext cx="4459287" cy="3965046"/>
          </a:xfrm>
        </p:spPr>
        <p:txBody>
          <a:bodyPr>
            <a:normAutofit/>
          </a:bodyPr>
          <a:lstStyle/>
          <a:p>
            <a:pPr marL="0" indent="0">
              <a:lnSpc>
                <a:spcPct val="110000"/>
              </a:lnSpc>
              <a:buNone/>
            </a:pPr>
            <a:r>
              <a:rPr lang="en-GB" sz="2000">
                <a:effectLst/>
                <a:latin typeface="Calibri" panose="020F0502020204030204" pitchFamily="34" charset="0"/>
                <a:ea typeface="Calibri" panose="020F0502020204030204" pitchFamily="34" charset="0"/>
                <a:cs typeface="Times New Roman" panose="02020603050405020304" pitchFamily="18" charset="0"/>
              </a:rPr>
              <a:t>Finally, it is crucial to validate the dataset by comparing it to known standards or expectations once all essential transformations have been completed and any potential flaws revealed by data profiling have been resolved (e.g., industry standards). By doing this, it is possible to make sure that before analysis starts, all fields have been appropriately defined and all necessary transformations have been carried out.</a:t>
            </a:r>
          </a:p>
          <a:p>
            <a:pPr>
              <a:lnSpc>
                <a:spcPct val="110000"/>
              </a:lnSpc>
            </a:pPr>
            <a:endParaRPr lang="en-US" sz="2000"/>
          </a:p>
        </p:txBody>
      </p:sp>
      <p:pic>
        <p:nvPicPr>
          <p:cNvPr id="4" name="Picture 3">
            <a:extLst>
              <a:ext uri="{FF2B5EF4-FFF2-40B4-BE49-F238E27FC236}">
                <a16:creationId xmlns:a16="http://schemas.microsoft.com/office/drawing/2014/main" id="{8D9987ED-8CF1-4653-C845-5221F1954F65}"/>
              </a:ext>
            </a:extLst>
          </p:cNvPr>
          <p:cNvPicPr>
            <a:picLocks noChangeAspect="1"/>
          </p:cNvPicPr>
          <p:nvPr/>
        </p:nvPicPr>
        <p:blipFill>
          <a:blip r:embed="rId4"/>
          <a:stretch>
            <a:fillRect/>
          </a:stretch>
        </p:blipFill>
        <p:spPr>
          <a:xfrm>
            <a:off x="6096000" y="1138529"/>
            <a:ext cx="5456279" cy="455599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58740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7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1E522A13-CC30-AC72-0D9F-BF16E66B8881}"/>
              </a:ext>
            </a:extLst>
          </p:cNvPr>
          <p:cNvSpPr>
            <a:spLocks noGrp="1"/>
          </p:cNvSpPr>
          <p:nvPr>
            <p:ph type="title"/>
          </p:nvPr>
        </p:nvSpPr>
        <p:spPr>
          <a:xfrm>
            <a:off x="1141413" y="618518"/>
            <a:ext cx="4459286" cy="1478570"/>
          </a:xfrm>
        </p:spPr>
        <p:txBody>
          <a:bodyPr>
            <a:normAutofit/>
          </a:bodyPr>
          <a:lstStyle/>
          <a:p>
            <a:r>
              <a:rPr lang="en-GB" sz="3200">
                <a:effectLst/>
                <a:latin typeface="Calibri" panose="020F0502020204030204" pitchFamily="34" charset="0"/>
                <a:ea typeface="Calibri" panose="020F0502020204030204" pitchFamily="34" charset="0"/>
                <a:cs typeface="Times New Roman" panose="02020603050405020304" pitchFamily="18" charset="0"/>
              </a:rPr>
              <a:t>Data Quality Dimensions </a:t>
            </a:r>
            <a:endParaRPr lang="en-US" sz="3200"/>
          </a:p>
        </p:txBody>
      </p:sp>
      <p:sp>
        <p:nvSpPr>
          <p:cNvPr id="3" name="Content Placeholder 2">
            <a:extLst>
              <a:ext uri="{FF2B5EF4-FFF2-40B4-BE49-F238E27FC236}">
                <a16:creationId xmlns:a16="http://schemas.microsoft.com/office/drawing/2014/main" id="{24ACC23A-EAE2-9784-62F2-B9CA5B3EF901}"/>
              </a:ext>
            </a:extLst>
          </p:cNvPr>
          <p:cNvSpPr>
            <a:spLocks noGrp="1"/>
          </p:cNvSpPr>
          <p:nvPr>
            <p:ph idx="1"/>
          </p:nvPr>
        </p:nvSpPr>
        <p:spPr>
          <a:xfrm>
            <a:off x="1141412" y="2249487"/>
            <a:ext cx="4459287" cy="3965046"/>
          </a:xfrm>
        </p:spPr>
        <p:txBody>
          <a:bodyPr>
            <a:normAutofit/>
          </a:bodyPr>
          <a:lstStyle/>
          <a:p>
            <a:pPr marL="0" indent="0">
              <a:buNone/>
            </a:pPr>
            <a:r>
              <a:rPr lang="en-GB" sz="2000">
                <a:effectLst/>
                <a:latin typeface="Calibri" panose="020F0502020204030204" pitchFamily="34" charset="0"/>
                <a:ea typeface="Calibri" panose="020F0502020204030204" pitchFamily="34" charset="0"/>
                <a:cs typeface="Times New Roman" panose="02020603050405020304" pitchFamily="18" charset="0"/>
              </a:rPr>
              <a:t>Data completeness, uniqueness, timeliness, validity, accuracy, and consistency are a few of the aspects of data quality that should be taken into account while preparing a dataset for analysis in addition to data profiling.</a:t>
            </a:r>
          </a:p>
          <a:p>
            <a:endParaRPr lang="en-US" sz="2000"/>
          </a:p>
        </p:txBody>
      </p:sp>
      <p:pic>
        <p:nvPicPr>
          <p:cNvPr id="4" name="Picture 3">
            <a:extLst>
              <a:ext uri="{FF2B5EF4-FFF2-40B4-BE49-F238E27FC236}">
                <a16:creationId xmlns:a16="http://schemas.microsoft.com/office/drawing/2014/main" id="{85E5E94B-0A3A-33A6-E0A3-DA5084D6C2D3}"/>
              </a:ext>
            </a:extLst>
          </p:cNvPr>
          <p:cNvPicPr>
            <a:picLocks noChangeAspect="1"/>
          </p:cNvPicPr>
          <p:nvPr/>
        </p:nvPicPr>
        <p:blipFill>
          <a:blip r:embed="rId4"/>
          <a:stretch>
            <a:fillRect/>
          </a:stretch>
        </p:blipFill>
        <p:spPr>
          <a:xfrm>
            <a:off x="6096000" y="1351820"/>
            <a:ext cx="5456279" cy="41294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6" name="Group 7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Tree>
    <p:extLst>
      <p:ext uri="{BB962C8B-B14F-4D97-AF65-F5344CB8AC3E}">
        <p14:creationId xmlns:p14="http://schemas.microsoft.com/office/powerpoint/2010/main" val="1329789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B786F-2456-655C-B14A-383EE4E9FC7D}"/>
              </a:ext>
            </a:extLst>
          </p:cNvPr>
          <p:cNvSpPr>
            <a:spLocks noGrp="1"/>
          </p:cNvSpPr>
          <p:nvPr>
            <p:ph type="title"/>
          </p:nvPr>
        </p:nvSpPr>
        <p:spPr>
          <a:xfrm>
            <a:off x="6569957" y="618518"/>
            <a:ext cx="4747088"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Completeness</a:t>
            </a:r>
            <a:endParaRPr lang="en-US"/>
          </a:p>
        </p:txBody>
      </p:sp>
      <p:sp>
        <p:nvSpPr>
          <p:cNvPr id="72" name="Round Diagonal Corner Rectangle 9">
            <a:extLst>
              <a:ext uri="{FF2B5EF4-FFF2-40B4-BE49-F238E27FC236}">
                <a16:creationId xmlns:a16="http://schemas.microsoft.com/office/drawing/2014/main" id="{A3D1FEF8-5149-4AC1-8D77-B256637FB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ACED10-1912-A491-37DE-2D2D158CEC05}"/>
              </a:ext>
            </a:extLst>
          </p:cNvPr>
          <p:cNvPicPr>
            <a:picLocks noChangeAspect="1"/>
          </p:cNvPicPr>
          <p:nvPr/>
        </p:nvPicPr>
        <p:blipFill>
          <a:blip r:embed="rId3"/>
          <a:stretch>
            <a:fillRect/>
          </a:stretch>
        </p:blipFill>
        <p:spPr>
          <a:xfrm>
            <a:off x="1262709" y="1147146"/>
            <a:ext cx="4348140" cy="2201590"/>
          </a:xfrm>
          <a:prstGeom prst="rect">
            <a:avLst/>
          </a:prstGeom>
        </p:spPr>
      </p:pic>
      <p:pic>
        <p:nvPicPr>
          <p:cNvPr id="4" name="Picture 3">
            <a:extLst>
              <a:ext uri="{FF2B5EF4-FFF2-40B4-BE49-F238E27FC236}">
                <a16:creationId xmlns:a16="http://schemas.microsoft.com/office/drawing/2014/main" id="{649B0998-AF01-16D5-A92B-C7F64A213264}"/>
              </a:ext>
            </a:extLst>
          </p:cNvPr>
          <p:cNvPicPr>
            <a:picLocks noChangeAspect="1"/>
          </p:cNvPicPr>
          <p:nvPr/>
        </p:nvPicPr>
        <p:blipFill>
          <a:blip r:embed="rId4"/>
          <a:stretch>
            <a:fillRect/>
          </a:stretch>
        </p:blipFill>
        <p:spPr>
          <a:xfrm>
            <a:off x="1118988" y="3860840"/>
            <a:ext cx="4635583" cy="1506564"/>
          </a:xfrm>
          <a:prstGeom prst="rect">
            <a:avLst/>
          </a:prstGeom>
        </p:spPr>
      </p:pic>
      <p:sp>
        <p:nvSpPr>
          <p:cNvPr id="3" name="Content Placeholder 2">
            <a:extLst>
              <a:ext uri="{FF2B5EF4-FFF2-40B4-BE49-F238E27FC236}">
                <a16:creationId xmlns:a16="http://schemas.microsoft.com/office/drawing/2014/main" id="{DDD96DBB-A69E-10C4-7602-EFAA0554517D}"/>
              </a:ext>
            </a:extLst>
          </p:cNvPr>
          <p:cNvSpPr>
            <a:spLocks noGrp="1"/>
          </p:cNvSpPr>
          <p:nvPr>
            <p:ph idx="1"/>
          </p:nvPr>
        </p:nvSpPr>
        <p:spPr>
          <a:xfrm>
            <a:off x="6569957" y="2249487"/>
            <a:ext cx="4747087" cy="3541714"/>
          </a:xfrm>
        </p:spPr>
        <p:txBody>
          <a:bodyPr>
            <a:normAutofit/>
          </a:bodyPr>
          <a:lstStyle/>
          <a:p>
            <a:pPr marL="0" indent="0">
              <a:buNone/>
            </a:pPr>
            <a:r>
              <a:rPr lang="en-GB">
                <a:effectLst/>
                <a:latin typeface="Calibri" panose="020F0502020204030204" pitchFamily="34" charset="0"/>
                <a:ea typeface="Calibri" panose="020F0502020204030204" pitchFamily="34" charset="0"/>
                <a:cs typeface="Times New Roman" panose="02020603050405020304" pitchFamily="18" charset="0"/>
              </a:rPr>
              <a:t>A dataset's completeness measures whether all necessary data have been included; if any data are missing, this could produce erroneous results if not fixed before analysis</a:t>
            </a:r>
          </a:p>
          <a:p>
            <a:endParaRPr lang="en-US"/>
          </a:p>
        </p:txBody>
      </p:sp>
    </p:spTree>
    <p:extLst>
      <p:ext uri="{BB962C8B-B14F-4D97-AF65-F5344CB8AC3E}">
        <p14:creationId xmlns:p14="http://schemas.microsoft.com/office/powerpoint/2010/main" val="7572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F4BC8A4F-E2C8-CE03-1617-A43A36823197}"/>
              </a:ext>
            </a:extLst>
          </p:cNvPr>
          <p:cNvSpPr>
            <a:spLocks noGrp="1"/>
          </p:cNvSpPr>
          <p:nvPr>
            <p:ph type="title"/>
          </p:nvPr>
        </p:nvSpPr>
        <p:spPr>
          <a:xfrm>
            <a:off x="7962519" y="618518"/>
            <a:ext cx="3084891" cy="1478570"/>
          </a:xfrm>
        </p:spPr>
        <p:txBody>
          <a:bodyPr>
            <a:normAutofit/>
          </a:bodyPr>
          <a:lstStyle/>
          <a:p>
            <a:r>
              <a:rPr lang="en-GB" sz="3200" dirty="0">
                <a:effectLst/>
                <a:latin typeface="Calibri" panose="020F0502020204030204" pitchFamily="34" charset="0"/>
                <a:ea typeface="Calibri" panose="020F0502020204030204" pitchFamily="34" charset="0"/>
                <a:cs typeface="Times New Roman" panose="02020603050405020304" pitchFamily="18" charset="0"/>
              </a:rPr>
              <a:t>Uniqueness</a:t>
            </a:r>
            <a:endParaRPr lang="en-US" sz="3200" dirty="0"/>
          </a:p>
        </p:txBody>
      </p:sp>
      <p:pic>
        <p:nvPicPr>
          <p:cNvPr id="5" name="Picture 4" descr="Angled shot of pen on a graph">
            <a:extLst>
              <a:ext uri="{FF2B5EF4-FFF2-40B4-BE49-F238E27FC236}">
                <a16:creationId xmlns:a16="http://schemas.microsoft.com/office/drawing/2014/main" id="{F8E9F12E-B99A-7D7D-2C40-DCED6C01270B}"/>
              </a:ext>
            </a:extLst>
          </p:cNvPr>
          <p:cNvPicPr>
            <a:picLocks noChangeAspect="1"/>
          </p:cNvPicPr>
          <p:nvPr/>
        </p:nvPicPr>
        <p:blipFill rotWithShape="1">
          <a:blip r:embed="rId4"/>
          <a:srcRect r="26430"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BEED2DDC-4063-CC40-19EC-F94431F3EE96}"/>
              </a:ext>
            </a:extLst>
          </p:cNvPr>
          <p:cNvSpPr>
            <a:spLocks noGrp="1"/>
          </p:cNvSpPr>
          <p:nvPr>
            <p:ph idx="1"/>
          </p:nvPr>
        </p:nvSpPr>
        <p:spPr>
          <a:xfrm>
            <a:off x="7962519" y="2249487"/>
            <a:ext cx="3084892" cy="3541714"/>
          </a:xfrm>
        </p:spPr>
        <p:txBody>
          <a:bodyPr>
            <a:normAutofit/>
          </a:bodyPr>
          <a:lstStyle/>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term "uniqueness" relates to whether each record in a given dataset contains unique information; if some records do not have unique information, analysis may produce false findings.</a:t>
            </a:r>
          </a:p>
          <a:p>
            <a:pPr marL="0" indent="0">
              <a:buNone/>
            </a:pPr>
            <a:endParaRPr lang="en-US" sz="1800"/>
          </a:p>
        </p:txBody>
      </p:sp>
      <p:pic>
        <p:nvPicPr>
          <p:cNvPr id="4" name="Picture 3">
            <a:extLst>
              <a:ext uri="{FF2B5EF4-FFF2-40B4-BE49-F238E27FC236}">
                <a16:creationId xmlns:a16="http://schemas.microsoft.com/office/drawing/2014/main" id="{9EFB333A-1452-A2D9-1E79-28E41EF9C803}"/>
              </a:ext>
            </a:extLst>
          </p:cNvPr>
          <p:cNvPicPr>
            <a:picLocks noChangeAspect="1"/>
          </p:cNvPicPr>
          <p:nvPr/>
        </p:nvPicPr>
        <p:blipFill>
          <a:blip r:embed="rId5"/>
          <a:stretch>
            <a:fillRect/>
          </a:stretch>
        </p:blipFill>
        <p:spPr>
          <a:xfrm>
            <a:off x="1786540" y="2006601"/>
            <a:ext cx="5031387" cy="3096238"/>
          </a:xfrm>
          <a:prstGeom prst="rect">
            <a:avLst/>
          </a:prstGeom>
        </p:spPr>
      </p:pic>
    </p:spTree>
    <p:extLst>
      <p:ext uri="{BB962C8B-B14F-4D97-AF65-F5344CB8AC3E}">
        <p14:creationId xmlns:p14="http://schemas.microsoft.com/office/powerpoint/2010/main" val="237667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046B922C-5BA7-4973-B12F-71A509E4BF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96D34D8D-9EE9-4659-8C22-7551A95F9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3" name="Group 62">
              <a:extLst>
                <a:ext uri="{FF2B5EF4-FFF2-40B4-BE49-F238E27FC236}">
                  <a16:creationId xmlns:a16="http://schemas.microsoft.com/office/drawing/2014/main" id="{3CA93C16-1147-4EB3-B4E7-3C43102494D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5" name="Rectangle 5">
                <a:extLst>
                  <a:ext uri="{FF2B5EF4-FFF2-40B4-BE49-F238E27FC236}">
                    <a16:creationId xmlns:a16="http://schemas.microsoft.com/office/drawing/2014/main" id="{C4779968-92AF-4B85-8C27-EBBFE1D699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6">
                <a:extLst>
                  <a:ext uri="{FF2B5EF4-FFF2-40B4-BE49-F238E27FC236}">
                    <a16:creationId xmlns:a16="http://schemas.microsoft.com/office/drawing/2014/main" id="{2C43E18D-7024-4F17-A664-E23BFBC12B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7">
                <a:extLst>
                  <a:ext uri="{FF2B5EF4-FFF2-40B4-BE49-F238E27FC236}">
                    <a16:creationId xmlns:a16="http://schemas.microsoft.com/office/drawing/2014/main" id="{CA2ACEBA-081B-4B0B-AFB1-C596B834FD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8">
                <a:extLst>
                  <a:ext uri="{FF2B5EF4-FFF2-40B4-BE49-F238E27FC236}">
                    <a16:creationId xmlns:a16="http://schemas.microsoft.com/office/drawing/2014/main" id="{2AFBB163-514B-493A-983F-8BE96848F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9">
                <a:extLst>
                  <a:ext uri="{FF2B5EF4-FFF2-40B4-BE49-F238E27FC236}">
                    <a16:creationId xmlns:a16="http://schemas.microsoft.com/office/drawing/2014/main" id="{7720326C-7DB1-4745-9015-3FA6990855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0">
                <a:extLst>
                  <a:ext uri="{FF2B5EF4-FFF2-40B4-BE49-F238E27FC236}">
                    <a16:creationId xmlns:a16="http://schemas.microsoft.com/office/drawing/2014/main" id="{01D5FBDC-A284-440B-8D5F-84287B0A2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1">
                <a:extLst>
                  <a:ext uri="{FF2B5EF4-FFF2-40B4-BE49-F238E27FC236}">
                    <a16:creationId xmlns:a16="http://schemas.microsoft.com/office/drawing/2014/main" id="{517CE611-1CB0-442B-8998-98487209B0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2">
                <a:extLst>
                  <a:ext uri="{FF2B5EF4-FFF2-40B4-BE49-F238E27FC236}">
                    <a16:creationId xmlns:a16="http://schemas.microsoft.com/office/drawing/2014/main" id="{EF0F0E46-9222-4FCF-A79E-9B4953C6F0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3">
                <a:extLst>
                  <a:ext uri="{FF2B5EF4-FFF2-40B4-BE49-F238E27FC236}">
                    <a16:creationId xmlns:a16="http://schemas.microsoft.com/office/drawing/2014/main" id="{371A87C3-0804-4AB9-8EAD-FBFF597ED8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4">
                <a:extLst>
                  <a:ext uri="{FF2B5EF4-FFF2-40B4-BE49-F238E27FC236}">
                    <a16:creationId xmlns:a16="http://schemas.microsoft.com/office/drawing/2014/main" id="{89F39433-8BC3-48D6-B705-F951DBDAA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5">
                <a:extLst>
                  <a:ext uri="{FF2B5EF4-FFF2-40B4-BE49-F238E27FC236}">
                    <a16:creationId xmlns:a16="http://schemas.microsoft.com/office/drawing/2014/main" id="{AE671C9D-E91C-4143-A422-273B2F53F6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Line 16">
                <a:extLst>
                  <a:ext uri="{FF2B5EF4-FFF2-40B4-BE49-F238E27FC236}">
                    <a16:creationId xmlns:a16="http://schemas.microsoft.com/office/drawing/2014/main" id="{83A72EA3-8833-41C6-9333-6A04C1C08DF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7" name="Freeform 17">
                <a:extLst>
                  <a:ext uri="{FF2B5EF4-FFF2-40B4-BE49-F238E27FC236}">
                    <a16:creationId xmlns:a16="http://schemas.microsoft.com/office/drawing/2014/main" id="{2C0D7AAB-DC9C-4B37-A50E-A7185DE92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18">
                <a:extLst>
                  <a:ext uri="{FF2B5EF4-FFF2-40B4-BE49-F238E27FC236}">
                    <a16:creationId xmlns:a16="http://schemas.microsoft.com/office/drawing/2014/main" id="{6E7D9D6B-3455-4363-934B-FA2D6829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19">
                <a:extLst>
                  <a:ext uri="{FF2B5EF4-FFF2-40B4-BE49-F238E27FC236}">
                    <a16:creationId xmlns:a16="http://schemas.microsoft.com/office/drawing/2014/main" id="{FFFFCA54-2217-4DAE-B791-4A6CA7DE0B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0">
                <a:extLst>
                  <a:ext uri="{FF2B5EF4-FFF2-40B4-BE49-F238E27FC236}">
                    <a16:creationId xmlns:a16="http://schemas.microsoft.com/office/drawing/2014/main" id="{BAE43BA5-C104-4FBB-B1C6-C210D3CC53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Rectangle 21">
                <a:extLst>
                  <a:ext uri="{FF2B5EF4-FFF2-40B4-BE49-F238E27FC236}">
                    <a16:creationId xmlns:a16="http://schemas.microsoft.com/office/drawing/2014/main" id="{3BDB2330-DF01-460D-83FB-00C37965CD5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2" name="Freeform 22">
                <a:extLst>
                  <a:ext uri="{FF2B5EF4-FFF2-40B4-BE49-F238E27FC236}">
                    <a16:creationId xmlns:a16="http://schemas.microsoft.com/office/drawing/2014/main" id="{51261093-9B7F-4406-B2F8-0F5BE7676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3">
                <a:extLst>
                  <a:ext uri="{FF2B5EF4-FFF2-40B4-BE49-F238E27FC236}">
                    <a16:creationId xmlns:a16="http://schemas.microsoft.com/office/drawing/2014/main" id="{9971E195-2AB6-4CB6-9BD7-A8407B5C80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4">
                <a:extLst>
                  <a:ext uri="{FF2B5EF4-FFF2-40B4-BE49-F238E27FC236}">
                    <a16:creationId xmlns:a16="http://schemas.microsoft.com/office/drawing/2014/main" id="{A3D843E7-8A86-4676-9C98-DECE0DFF6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5">
                <a:extLst>
                  <a:ext uri="{FF2B5EF4-FFF2-40B4-BE49-F238E27FC236}">
                    <a16:creationId xmlns:a16="http://schemas.microsoft.com/office/drawing/2014/main" id="{FAF42817-AB3E-40FA-997F-EAC1411F46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6">
                <a:extLst>
                  <a:ext uri="{FF2B5EF4-FFF2-40B4-BE49-F238E27FC236}">
                    <a16:creationId xmlns:a16="http://schemas.microsoft.com/office/drawing/2014/main" id="{50ED3298-A6DC-4825-93B1-68DB8CB62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7">
                <a:extLst>
                  <a:ext uri="{FF2B5EF4-FFF2-40B4-BE49-F238E27FC236}">
                    <a16:creationId xmlns:a16="http://schemas.microsoft.com/office/drawing/2014/main" id="{2B951778-3B6B-4BB9-9D89-2ED650C82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28">
                <a:extLst>
                  <a:ext uri="{FF2B5EF4-FFF2-40B4-BE49-F238E27FC236}">
                    <a16:creationId xmlns:a16="http://schemas.microsoft.com/office/drawing/2014/main" id="{8F3ED9A8-A83F-463A-8C2E-E83977D9A9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29">
                <a:extLst>
                  <a:ext uri="{FF2B5EF4-FFF2-40B4-BE49-F238E27FC236}">
                    <a16:creationId xmlns:a16="http://schemas.microsoft.com/office/drawing/2014/main" id="{9A0C113E-781D-4083-86C0-EC936092D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30">
                <a:extLst>
                  <a:ext uri="{FF2B5EF4-FFF2-40B4-BE49-F238E27FC236}">
                    <a16:creationId xmlns:a16="http://schemas.microsoft.com/office/drawing/2014/main" id="{B63D60EF-1E99-4D4C-BF11-AAF8ABEB86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1">
                <a:extLst>
                  <a:ext uri="{FF2B5EF4-FFF2-40B4-BE49-F238E27FC236}">
                    <a16:creationId xmlns:a16="http://schemas.microsoft.com/office/drawing/2014/main" id="{50403E41-7079-49EA-8D0B-4F678552D9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4" name="Group 63">
              <a:extLst>
                <a:ext uri="{FF2B5EF4-FFF2-40B4-BE49-F238E27FC236}">
                  <a16:creationId xmlns:a16="http://schemas.microsoft.com/office/drawing/2014/main" id="{E3B2C458-4D37-49A0-A94E-D516E05C3CC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5" name="Freeform 32">
                <a:extLst>
                  <a:ext uri="{FF2B5EF4-FFF2-40B4-BE49-F238E27FC236}">
                    <a16:creationId xmlns:a16="http://schemas.microsoft.com/office/drawing/2014/main" id="{C1B10016-E0C4-4526-A466-9911541D2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3">
                <a:extLst>
                  <a:ext uri="{FF2B5EF4-FFF2-40B4-BE49-F238E27FC236}">
                    <a16:creationId xmlns:a16="http://schemas.microsoft.com/office/drawing/2014/main" id="{D574C3F0-FC2B-43A3-94B2-75D305FBF7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4">
                <a:extLst>
                  <a:ext uri="{FF2B5EF4-FFF2-40B4-BE49-F238E27FC236}">
                    <a16:creationId xmlns:a16="http://schemas.microsoft.com/office/drawing/2014/main" id="{D92A5F66-F404-433B-BDBE-5E0DFF40D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5">
                <a:extLst>
                  <a:ext uri="{FF2B5EF4-FFF2-40B4-BE49-F238E27FC236}">
                    <a16:creationId xmlns:a16="http://schemas.microsoft.com/office/drawing/2014/main" id="{0A0BDF81-64CC-431D-81B1-A21938C054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6">
                <a:extLst>
                  <a:ext uri="{FF2B5EF4-FFF2-40B4-BE49-F238E27FC236}">
                    <a16:creationId xmlns:a16="http://schemas.microsoft.com/office/drawing/2014/main" id="{42871530-50EC-42C2-879A-AE8154DADC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7">
                <a:extLst>
                  <a:ext uri="{FF2B5EF4-FFF2-40B4-BE49-F238E27FC236}">
                    <a16:creationId xmlns:a16="http://schemas.microsoft.com/office/drawing/2014/main" id="{53AF2F2A-B148-4906-B90D-6E2223978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38">
                <a:extLst>
                  <a:ext uri="{FF2B5EF4-FFF2-40B4-BE49-F238E27FC236}">
                    <a16:creationId xmlns:a16="http://schemas.microsoft.com/office/drawing/2014/main" id="{9A79EAA4-6F5D-4A2C-B688-CD29C2217C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39">
                <a:extLst>
                  <a:ext uri="{FF2B5EF4-FFF2-40B4-BE49-F238E27FC236}">
                    <a16:creationId xmlns:a16="http://schemas.microsoft.com/office/drawing/2014/main" id="{B9CE5833-22CF-4408-9338-4B7749FEA3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40">
                <a:extLst>
                  <a:ext uri="{FF2B5EF4-FFF2-40B4-BE49-F238E27FC236}">
                    <a16:creationId xmlns:a16="http://schemas.microsoft.com/office/drawing/2014/main" id="{316A985A-7ADD-4BEE-A7B6-E5B49E1839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Rectangle 41">
                <a:extLst>
                  <a:ext uri="{FF2B5EF4-FFF2-40B4-BE49-F238E27FC236}">
                    <a16:creationId xmlns:a16="http://schemas.microsoft.com/office/drawing/2014/main" id="{352CFA3F-5CFE-412E-9196-C966F34579D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3" name="Picture 2">
            <a:extLst>
              <a:ext uri="{FF2B5EF4-FFF2-40B4-BE49-F238E27FC236}">
                <a16:creationId xmlns:a16="http://schemas.microsoft.com/office/drawing/2014/main" id="{2FB01CCF-839B-4126-9BF9-132C64D8A1A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2C5C717D-43D1-91ED-85D3-312868175E83}"/>
              </a:ext>
            </a:extLst>
          </p:cNvPr>
          <p:cNvSpPr>
            <a:spLocks noGrp="1"/>
          </p:cNvSpPr>
          <p:nvPr>
            <p:ph type="title"/>
          </p:nvPr>
        </p:nvSpPr>
        <p:spPr>
          <a:xfrm>
            <a:off x="5128643" y="618518"/>
            <a:ext cx="6188402" cy="1478570"/>
          </a:xfrm>
        </p:spPr>
        <p:txBody>
          <a:bodyPr>
            <a:normAutofit/>
          </a:bodyPr>
          <a:lstStyle/>
          <a:p>
            <a:r>
              <a:rPr lang="en-GB">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Introduction</a:t>
            </a:r>
            <a:endParaRPr lang="en-US">
              <a:solidFill>
                <a:srgbClr val="FFFFFF"/>
              </a:solidFill>
            </a:endParaRPr>
          </a:p>
        </p:txBody>
      </p:sp>
      <p:sp useBgFill="1">
        <p:nvSpPr>
          <p:cNvPr id="105" name="Round Diagonal Corner Rectangle 6">
            <a:extLst>
              <a:ext uri="{FF2B5EF4-FFF2-40B4-BE49-F238E27FC236}">
                <a16:creationId xmlns:a16="http://schemas.microsoft.com/office/drawing/2014/main" id="{F2B1468C-8227-4785-8776-7BDBDDF08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E194A7D-40FF-861F-134F-7E19E180A29C}"/>
              </a:ext>
            </a:extLst>
          </p:cNvPr>
          <p:cNvPicPr>
            <a:picLocks noChangeAspect="1"/>
          </p:cNvPicPr>
          <p:nvPr/>
        </p:nvPicPr>
        <p:blipFill>
          <a:blip r:embed="rId3"/>
          <a:stretch>
            <a:fillRect/>
          </a:stretch>
        </p:blipFill>
        <p:spPr>
          <a:xfrm>
            <a:off x="1126617" y="1836950"/>
            <a:ext cx="3178638" cy="3178638"/>
          </a:xfrm>
          <a:prstGeom prst="rect">
            <a:avLst/>
          </a:prstGeom>
        </p:spPr>
      </p:pic>
      <p:sp>
        <p:nvSpPr>
          <p:cNvPr id="3" name="Content Placeholder 2">
            <a:extLst>
              <a:ext uri="{FF2B5EF4-FFF2-40B4-BE49-F238E27FC236}">
                <a16:creationId xmlns:a16="http://schemas.microsoft.com/office/drawing/2014/main" id="{022D7214-7469-9C1E-C0F0-F562D63CD893}"/>
              </a:ext>
            </a:extLst>
          </p:cNvPr>
          <p:cNvSpPr>
            <a:spLocks noGrp="1"/>
          </p:cNvSpPr>
          <p:nvPr>
            <p:ph idx="1"/>
          </p:nvPr>
        </p:nvSpPr>
        <p:spPr>
          <a:xfrm>
            <a:off x="5128643" y="2249487"/>
            <a:ext cx="6188402" cy="3541714"/>
          </a:xfrm>
        </p:spPr>
        <p:txBody>
          <a:bodyPr>
            <a:normAutofit/>
          </a:bodyPr>
          <a:lstStyle/>
          <a:p>
            <a:pPr marL="0" indent="0">
              <a:lnSpc>
                <a:spcPct val="110000"/>
              </a:lnSpc>
              <a:buNone/>
            </a:pPr>
            <a:r>
              <a:rPr lang="en-GB" sz="20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When preparing data for analysis, data quality is a crucial component. Results that are erroneous due to poor data quality might have detrimental effects on decision-making. As a result, when gathering data for analysis, data quality must be taken into consideration. The significance of data quality and how to take it into consideration when getting ready data for analysis will be covered in this presentation. It will go over subjects like data profiling, handling errors, and the various aspects of data quality.</a:t>
            </a:r>
          </a:p>
          <a:p>
            <a:pPr>
              <a:lnSpc>
                <a:spcPct val="110000"/>
              </a:lnSpc>
            </a:pPr>
            <a:endParaRPr lang="en-US" sz="2000">
              <a:solidFill>
                <a:srgbClr val="FFFFFF"/>
              </a:solidFill>
            </a:endParaRPr>
          </a:p>
        </p:txBody>
      </p:sp>
    </p:spTree>
    <p:extLst>
      <p:ext uri="{BB962C8B-B14F-4D97-AF65-F5344CB8AC3E}">
        <p14:creationId xmlns:p14="http://schemas.microsoft.com/office/powerpoint/2010/main" val="1460120545"/>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9BB0-2D87-9D13-FDC1-767EA8B59B04}"/>
              </a:ext>
            </a:extLst>
          </p:cNvPr>
          <p:cNvSpPr>
            <a:spLocks noGrp="1"/>
          </p:cNvSpPr>
          <p:nvPr>
            <p:ph type="title"/>
          </p:nvPr>
        </p:nvSpPr>
        <p:spPr>
          <a:xfrm>
            <a:off x="1141413" y="618518"/>
            <a:ext cx="9905998"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Timeliness</a:t>
            </a:r>
            <a:endParaRPr lang="en-US" dirty="0"/>
          </a:p>
        </p:txBody>
      </p:sp>
      <p:pic>
        <p:nvPicPr>
          <p:cNvPr id="5" name="Picture 4" descr="Graphical user interface, text, application, email&#10;&#10;Description automatically generated">
            <a:extLst>
              <a:ext uri="{FF2B5EF4-FFF2-40B4-BE49-F238E27FC236}">
                <a16:creationId xmlns:a16="http://schemas.microsoft.com/office/drawing/2014/main" id="{9FAF36B0-F221-3DF4-2592-1E2C10B08662}"/>
              </a:ext>
            </a:extLst>
          </p:cNvPr>
          <p:cNvPicPr>
            <a:picLocks noChangeAspect="1"/>
          </p:cNvPicPr>
          <p:nvPr/>
        </p:nvPicPr>
        <p:blipFill>
          <a:blip r:embed="rId3"/>
          <a:stretch>
            <a:fillRect/>
          </a:stretch>
        </p:blipFill>
        <p:spPr>
          <a:xfrm>
            <a:off x="1141411" y="3027850"/>
            <a:ext cx="4689234" cy="1992923"/>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0B1CB65A-1AE3-AE98-98CC-1D87649BBBEE}"/>
              </a:ext>
            </a:extLst>
          </p:cNvPr>
          <p:cNvSpPr>
            <a:spLocks noGrp="1"/>
          </p:cNvSpPr>
          <p:nvPr>
            <p:ph idx="1"/>
          </p:nvPr>
        </p:nvSpPr>
        <p:spPr>
          <a:xfrm>
            <a:off x="6336727" y="2249487"/>
            <a:ext cx="4710683" cy="3541714"/>
          </a:xfrm>
        </p:spPr>
        <p:txBody>
          <a:bodyPr>
            <a:normAutofit/>
          </a:bodyPr>
          <a:lstStyle/>
          <a:p>
            <a:pPr marL="0" indent="0">
              <a:buNone/>
            </a:pPr>
            <a:r>
              <a:rPr lang="en-GB">
                <a:effectLst/>
                <a:latin typeface="Calibri" panose="020F0502020204030204" pitchFamily="34" charset="0"/>
                <a:ea typeface="Calibri" panose="020F0502020204030204" pitchFamily="34" charset="0"/>
                <a:cs typeface="Times New Roman" panose="02020603050405020304" pitchFamily="18" charset="0"/>
              </a:rPr>
              <a:t>If a dataset's records are current, it is said to be timely; if certain records have out-of-date data, this could also produce inaccurate results if it isn't fixed before analysis.</a:t>
            </a:r>
          </a:p>
          <a:p>
            <a:endParaRPr lang="en-US" dirty="0"/>
          </a:p>
        </p:txBody>
      </p:sp>
    </p:spTree>
    <p:extLst>
      <p:ext uri="{BB962C8B-B14F-4D97-AF65-F5344CB8AC3E}">
        <p14:creationId xmlns:p14="http://schemas.microsoft.com/office/powerpoint/2010/main" val="1455739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4051D94-F61D-2E7E-CEDC-A311431452AD}"/>
              </a:ext>
            </a:extLst>
          </p:cNvPr>
          <p:cNvSpPr>
            <a:spLocks noGrp="1"/>
          </p:cNvSpPr>
          <p:nvPr>
            <p:ph type="title"/>
          </p:nvPr>
        </p:nvSpPr>
        <p:spPr>
          <a:xfrm>
            <a:off x="7962519" y="618518"/>
            <a:ext cx="3084891" cy="1478570"/>
          </a:xfrm>
        </p:spPr>
        <p:txBody>
          <a:bodyPr>
            <a:normAutofit/>
          </a:bodyPr>
          <a:lstStyle/>
          <a:p>
            <a:r>
              <a:rPr lang="en-GB" sz="3200" dirty="0">
                <a:effectLst/>
                <a:latin typeface="Calibri" panose="020F0502020204030204" pitchFamily="34" charset="0"/>
                <a:ea typeface="Calibri" panose="020F0502020204030204" pitchFamily="34" charset="0"/>
                <a:cs typeface="Times New Roman" panose="02020603050405020304" pitchFamily="18" charset="0"/>
              </a:rPr>
              <a:t>Validity</a:t>
            </a:r>
            <a:endParaRPr lang="en-US" sz="3200" dirty="0"/>
          </a:p>
        </p:txBody>
      </p:sp>
      <p:pic>
        <p:nvPicPr>
          <p:cNvPr id="5" name="Picture 4" descr="Magnifying glass showing decling performance">
            <a:extLst>
              <a:ext uri="{FF2B5EF4-FFF2-40B4-BE49-F238E27FC236}">
                <a16:creationId xmlns:a16="http://schemas.microsoft.com/office/drawing/2014/main" id="{450B75FD-E01E-D359-F56E-265B03BA3B33}"/>
              </a:ext>
            </a:extLst>
          </p:cNvPr>
          <p:cNvPicPr>
            <a:picLocks noChangeAspect="1"/>
          </p:cNvPicPr>
          <p:nvPr/>
        </p:nvPicPr>
        <p:blipFill rotWithShape="1">
          <a:blip r:embed="rId4"/>
          <a:srcRect r="26430"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D7B9A69-1EF0-7788-6CC7-98EF2E5C6D00}"/>
              </a:ext>
            </a:extLst>
          </p:cNvPr>
          <p:cNvSpPr>
            <a:spLocks noGrp="1"/>
          </p:cNvSpPr>
          <p:nvPr>
            <p:ph idx="1"/>
          </p:nvPr>
        </p:nvSpPr>
        <p:spPr>
          <a:xfrm>
            <a:off x="7962519" y="2249487"/>
            <a:ext cx="3084892" cy="3541714"/>
          </a:xfrm>
        </p:spPr>
        <p:txBody>
          <a:bodyPr>
            <a:normAutofit/>
          </a:bodyPr>
          <a:lstStyle/>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Validity is the degree to which records in a dataset adhere to predetermined guidelines or criteria; if some records do not, this could also produce inaccurate results if it is not corrected before analysis.</a:t>
            </a:r>
          </a:p>
          <a:p>
            <a:pPr marL="0" indent="0">
              <a:buNone/>
            </a:pPr>
            <a:endParaRPr lang="en-US" sz="1800"/>
          </a:p>
        </p:txBody>
      </p:sp>
      <p:pic>
        <p:nvPicPr>
          <p:cNvPr id="4" name="Picture 3">
            <a:extLst>
              <a:ext uri="{FF2B5EF4-FFF2-40B4-BE49-F238E27FC236}">
                <a16:creationId xmlns:a16="http://schemas.microsoft.com/office/drawing/2014/main" id="{4223B9FE-A7DC-7CD9-BE94-429B4717BABC}"/>
              </a:ext>
            </a:extLst>
          </p:cNvPr>
          <p:cNvPicPr>
            <a:picLocks noChangeAspect="1"/>
          </p:cNvPicPr>
          <p:nvPr/>
        </p:nvPicPr>
        <p:blipFill>
          <a:blip r:embed="rId5"/>
          <a:stretch>
            <a:fillRect/>
          </a:stretch>
        </p:blipFill>
        <p:spPr>
          <a:xfrm>
            <a:off x="338138" y="1154834"/>
            <a:ext cx="6832596" cy="4239490"/>
          </a:xfrm>
          <a:prstGeom prst="rect">
            <a:avLst/>
          </a:prstGeom>
        </p:spPr>
      </p:pic>
    </p:spTree>
    <p:extLst>
      <p:ext uri="{BB962C8B-B14F-4D97-AF65-F5344CB8AC3E}">
        <p14:creationId xmlns:p14="http://schemas.microsoft.com/office/powerpoint/2010/main" val="27509254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8D767AFF-2D25-F22A-08B9-E004787FEE7F}"/>
              </a:ext>
            </a:extLst>
          </p:cNvPr>
          <p:cNvSpPr>
            <a:spLocks noGrp="1"/>
          </p:cNvSpPr>
          <p:nvPr>
            <p:ph type="title"/>
          </p:nvPr>
        </p:nvSpPr>
        <p:spPr>
          <a:xfrm>
            <a:off x="4996697" y="618518"/>
            <a:ext cx="6050713"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Accuracy</a:t>
            </a:r>
            <a:endParaRPr lang="en-US" dirty="0"/>
          </a:p>
        </p:txBody>
      </p:sp>
      <p:pic>
        <p:nvPicPr>
          <p:cNvPr id="5" name="Picture 4" descr="Codes on papers">
            <a:extLst>
              <a:ext uri="{FF2B5EF4-FFF2-40B4-BE49-F238E27FC236}">
                <a16:creationId xmlns:a16="http://schemas.microsoft.com/office/drawing/2014/main" id="{A1A7023D-3FE3-ABBE-25AF-7F1139BF61A1}"/>
              </a:ext>
            </a:extLst>
          </p:cNvPr>
          <p:cNvPicPr>
            <a:picLocks noChangeAspect="1"/>
          </p:cNvPicPr>
          <p:nvPr/>
        </p:nvPicPr>
        <p:blipFill rotWithShape="1">
          <a:blip r:embed="rId4"/>
          <a:srcRect l="28414" r="26466"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25E7DC7B-745F-C3F8-A1B7-91E88C99E019}"/>
              </a:ext>
            </a:extLst>
          </p:cNvPr>
          <p:cNvSpPr>
            <a:spLocks noGrp="1"/>
          </p:cNvSpPr>
          <p:nvPr>
            <p:ph idx="1"/>
          </p:nvPr>
        </p:nvSpPr>
        <p:spPr>
          <a:xfrm>
            <a:off x="4968958" y="2249487"/>
            <a:ext cx="6078453" cy="3541714"/>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If any records in a dataset have wrong information, this could also result in inaccurate results if it is not rectified before starting the analysis, which is what accuracy refers to.</a:t>
            </a:r>
          </a:p>
          <a:p>
            <a:endParaRPr lang="en-US" dirty="0"/>
          </a:p>
        </p:txBody>
      </p:sp>
      <p:pic>
        <p:nvPicPr>
          <p:cNvPr id="6" name="Picture 5" descr="Graphical user interface, text, application, email&#10;&#10;Description automatically generated">
            <a:extLst>
              <a:ext uri="{FF2B5EF4-FFF2-40B4-BE49-F238E27FC236}">
                <a16:creationId xmlns:a16="http://schemas.microsoft.com/office/drawing/2014/main" id="{126E2BEF-6BC2-F48D-7508-98D87783B044}"/>
              </a:ext>
            </a:extLst>
          </p:cNvPr>
          <p:cNvPicPr>
            <a:picLocks noChangeAspect="1"/>
          </p:cNvPicPr>
          <p:nvPr/>
        </p:nvPicPr>
        <p:blipFill>
          <a:blip r:embed="rId5"/>
          <a:stretch>
            <a:fillRect/>
          </a:stretch>
        </p:blipFill>
        <p:spPr>
          <a:xfrm>
            <a:off x="84890" y="1314531"/>
            <a:ext cx="4545096" cy="3066176"/>
          </a:xfrm>
          <a:prstGeom prst="rect">
            <a:avLst/>
          </a:prstGeom>
        </p:spPr>
      </p:pic>
    </p:spTree>
    <p:extLst>
      <p:ext uri="{BB962C8B-B14F-4D97-AF65-F5344CB8AC3E}">
        <p14:creationId xmlns:p14="http://schemas.microsoft.com/office/powerpoint/2010/main" val="2542807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2AC8DA89-3A94-EAE6-E281-A1FDC4CF2D7D}"/>
              </a:ext>
            </a:extLst>
          </p:cNvPr>
          <p:cNvSpPr>
            <a:spLocks noGrp="1"/>
          </p:cNvSpPr>
          <p:nvPr>
            <p:ph type="title"/>
          </p:nvPr>
        </p:nvSpPr>
        <p:spPr>
          <a:xfrm>
            <a:off x="4996697" y="618518"/>
            <a:ext cx="6050713" cy="1478570"/>
          </a:xfrm>
        </p:spPr>
        <p:txBody>
          <a:bodyPr>
            <a:normAutofit/>
          </a:bodyPr>
          <a:lstStyle/>
          <a:p>
            <a:r>
              <a:rPr lang="en-GB" dirty="0">
                <a:effectLst/>
                <a:latin typeface="Calibri" panose="020F0502020204030204" pitchFamily="34" charset="0"/>
                <a:ea typeface="Calibri" panose="020F0502020204030204" pitchFamily="34" charset="0"/>
                <a:cs typeface="Times New Roman" panose="02020603050405020304" pitchFamily="18" charset="0"/>
              </a:rPr>
              <a:t>Consistency</a:t>
            </a:r>
            <a:endParaRPr lang="en-US" dirty="0"/>
          </a:p>
        </p:txBody>
      </p:sp>
      <p:pic>
        <p:nvPicPr>
          <p:cNvPr id="5" name="Picture 4" descr="White puzzle with one red piece">
            <a:extLst>
              <a:ext uri="{FF2B5EF4-FFF2-40B4-BE49-F238E27FC236}">
                <a16:creationId xmlns:a16="http://schemas.microsoft.com/office/drawing/2014/main" id="{C58531A7-9410-E7E2-2B6A-88C0FB32BE1A}"/>
              </a:ext>
            </a:extLst>
          </p:cNvPr>
          <p:cNvPicPr>
            <a:picLocks noChangeAspect="1"/>
          </p:cNvPicPr>
          <p:nvPr/>
        </p:nvPicPr>
        <p:blipFill rotWithShape="1">
          <a:blip r:embed="rId4"/>
          <a:srcRect l="31791" r="30187"/>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6FCDE078-00B5-480F-5CAB-41227EDECDD0}"/>
              </a:ext>
            </a:extLst>
          </p:cNvPr>
          <p:cNvSpPr>
            <a:spLocks noGrp="1"/>
          </p:cNvSpPr>
          <p:nvPr>
            <p:ph idx="1"/>
          </p:nvPr>
        </p:nvSpPr>
        <p:spPr>
          <a:xfrm>
            <a:off x="4968958" y="2249487"/>
            <a:ext cx="6078453" cy="3541714"/>
          </a:xfrm>
        </p:spPr>
        <p:txBody>
          <a:bodyPr>
            <a:normAutofit/>
          </a:bodyPr>
          <a:lstStyle/>
          <a:p>
            <a:pPr marL="0" indent="0">
              <a:lnSpc>
                <a:spcPct val="110000"/>
              </a:lnSpc>
              <a:buNone/>
            </a:pPr>
            <a:r>
              <a:rPr lang="en-GB" sz="2000">
                <a:effectLst/>
                <a:latin typeface="Calibri" panose="020F0502020204030204" pitchFamily="34" charset="0"/>
                <a:ea typeface="Calibri" panose="020F0502020204030204" pitchFamily="34" charset="0"/>
                <a:cs typeface="Times New Roman" panose="02020603050405020304" pitchFamily="18" charset="0"/>
              </a:rPr>
              <a:t>Last but not least, consistency relates to whether records inside a given dataset obey consistent rules across multiple datasets; if some rules change across different datasets, this could potentially lead to erroneous results if it is not addressed before starting analysis. Last but not least, consistency relates to whether records inside a given dataset obey consistent rules across multiple datasets; if some rules change across different datasets, this could potentially lead to erroneous results if it is not addressed before starting analysis.</a:t>
            </a:r>
          </a:p>
          <a:p>
            <a:pPr>
              <a:lnSpc>
                <a:spcPct val="110000"/>
              </a:lnSpc>
            </a:pPr>
            <a:endParaRPr lang="en-US" sz="2000"/>
          </a:p>
        </p:txBody>
      </p:sp>
      <p:pic>
        <p:nvPicPr>
          <p:cNvPr id="4" name="Picture 3">
            <a:extLst>
              <a:ext uri="{FF2B5EF4-FFF2-40B4-BE49-F238E27FC236}">
                <a16:creationId xmlns:a16="http://schemas.microsoft.com/office/drawing/2014/main" id="{F055643D-F98C-F740-655D-7DB1FDC4557D}"/>
              </a:ext>
            </a:extLst>
          </p:cNvPr>
          <p:cNvPicPr>
            <a:picLocks noChangeAspect="1"/>
          </p:cNvPicPr>
          <p:nvPr/>
        </p:nvPicPr>
        <p:blipFill>
          <a:blip r:embed="rId5"/>
          <a:stretch>
            <a:fillRect/>
          </a:stretch>
        </p:blipFill>
        <p:spPr>
          <a:xfrm>
            <a:off x="9256712" y="230848"/>
            <a:ext cx="2520950" cy="1936090"/>
          </a:xfrm>
          <a:prstGeom prst="rect">
            <a:avLst/>
          </a:prstGeom>
        </p:spPr>
      </p:pic>
    </p:spTree>
    <p:extLst>
      <p:ext uri="{BB962C8B-B14F-4D97-AF65-F5344CB8AC3E}">
        <p14:creationId xmlns:p14="http://schemas.microsoft.com/office/powerpoint/2010/main" val="794729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003A0F16-EA88-838E-07DC-0B9B69D7E418}"/>
              </a:ext>
            </a:extLst>
          </p:cNvPr>
          <p:cNvSpPr>
            <a:spLocks noGrp="1"/>
          </p:cNvSpPr>
          <p:nvPr>
            <p:ph type="title"/>
          </p:nvPr>
        </p:nvSpPr>
        <p:spPr>
          <a:xfrm>
            <a:off x="4996697" y="618518"/>
            <a:ext cx="6050713"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Conclusion </a:t>
            </a:r>
            <a:endParaRPr lang="en-US" dirty="0"/>
          </a:p>
        </p:txBody>
      </p:sp>
      <p:pic>
        <p:nvPicPr>
          <p:cNvPr id="5" name="Picture 4" descr="Desk with productivity items">
            <a:extLst>
              <a:ext uri="{FF2B5EF4-FFF2-40B4-BE49-F238E27FC236}">
                <a16:creationId xmlns:a16="http://schemas.microsoft.com/office/drawing/2014/main" id="{B4DE67F8-259A-972D-5EAA-6203F6E2D259}"/>
              </a:ext>
            </a:extLst>
          </p:cNvPr>
          <p:cNvPicPr>
            <a:picLocks noChangeAspect="1"/>
          </p:cNvPicPr>
          <p:nvPr/>
        </p:nvPicPr>
        <p:blipFill rotWithShape="1">
          <a:blip r:embed="rId4"/>
          <a:srcRect l="35065" r="19815"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2E62741D-0E03-9691-2E6D-98B47FB83D14}"/>
              </a:ext>
            </a:extLst>
          </p:cNvPr>
          <p:cNvSpPr>
            <a:spLocks noGrp="1"/>
          </p:cNvSpPr>
          <p:nvPr>
            <p:ph idx="1"/>
          </p:nvPr>
        </p:nvSpPr>
        <p:spPr>
          <a:xfrm>
            <a:off x="4968958" y="2249487"/>
            <a:ext cx="6078453" cy="3541714"/>
          </a:xfrm>
        </p:spPr>
        <p:txBody>
          <a:bodyPr>
            <a:normAutofit/>
          </a:bodyPr>
          <a:lstStyle/>
          <a:p>
            <a:pPr marL="0" indent="0">
              <a:lnSpc>
                <a:spcPct val="110000"/>
              </a:lnSpc>
              <a:buNone/>
            </a:pPr>
            <a:r>
              <a:rPr lang="en-GB" sz="1700">
                <a:effectLst/>
                <a:latin typeface="Calibri" panose="020F0502020204030204" pitchFamily="34" charset="0"/>
                <a:ea typeface="Calibri" panose="020F0502020204030204" pitchFamily="34" charset="0"/>
                <a:cs typeface="Times New Roman" panose="02020603050405020304" pitchFamily="18" charset="0"/>
              </a:rPr>
              <a:t>In order to ensure accurate, high-quality, and meaningful results from any subsequent studies, it is crucial to consider data quality when preparing datasets for analysis. Prior to conducting any studies, data profiling can assist detect potential issues with datasets, and taking into account several factors including completeness, uniqueness, timeliness, validity, accuracy, and consistency can help guarantee that datasets are appropriate for usage. Results from any following analysis will be more accurate, high-quality, and valuable if these variables are taken into consideration when creating datasets for analyses.</a:t>
            </a:r>
          </a:p>
          <a:p>
            <a:pPr>
              <a:lnSpc>
                <a:spcPct val="110000"/>
              </a:lnSpc>
            </a:pPr>
            <a:endParaRPr lang="en-US" sz="1700"/>
          </a:p>
        </p:txBody>
      </p:sp>
    </p:spTree>
    <p:extLst>
      <p:ext uri="{BB962C8B-B14F-4D97-AF65-F5344CB8AC3E}">
        <p14:creationId xmlns:p14="http://schemas.microsoft.com/office/powerpoint/2010/main" val="2166334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4" name="Rectangle 71">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16" name="Group 73">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75" name="Group 74">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87"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88"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99"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4"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3"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118" name="Group 75">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77"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15"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598D5CF6-9C71-4DC8-2E70-81423D85B49A}"/>
              </a:ext>
            </a:extLst>
          </p:cNvPr>
          <p:cNvSpPr>
            <a:spLocks noGrp="1"/>
          </p:cNvSpPr>
          <p:nvPr>
            <p:ph type="title"/>
          </p:nvPr>
        </p:nvSpPr>
        <p:spPr>
          <a:xfrm>
            <a:off x="6569957" y="618518"/>
            <a:ext cx="4747088" cy="1478570"/>
          </a:xfrm>
        </p:spPr>
        <p:txBody>
          <a:bodyPr>
            <a:normAutofit/>
          </a:bodyPr>
          <a:lstStyle/>
          <a:p>
            <a:r>
              <a:rPr lang="en-GB">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Data Profiling</a:t>
            </a:r>
            <a:endParaRPr lang="en-US">
              <a:solidFill>
                <a:srgbClr val="FFFFFF"/>
              </a:solidFill>
            </a:endParaRPr>
          </a:p>
        </p:txBody>
      </p:sp>
      <p:sp useBgFill="1">
        <p:nvSpPr>
          <p:cNvPr id="117"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E17E716-7B87-1329-4CF1-2C9EB17F321A}"/>
              </a:ext>
            </a:extLst>
          </p:cNvPr>
          <p:cNvPicPr>
            <a:picLocks noChangeAspect="1"/>
          </p:cNvPicPr>
          <p:nvPr/>
        </p:nvPicPr>
        <p:blipFill>
          <a:blip r:embed="rId3"/>
          <a:stretch>
            <a:fillRect/>
          </a:stretch>
        </p:blipFill>
        <p:spPr>
          <a:xfrm>
            <a:off x="884674" y="2185988"/>
            <a:ext cx="5005763" cy="2499576"/>
          </a:xfrm>
          <a:prstGeom prst="rect">
            <a:avLst/>
          </a:prstGeom>
        </p:spPr>
      </p:pic>
      <p:sp>
        <p:nvSpPr>
          <p:cNvPr id="3" name="Content Placeholder 2">
            <a:extLst>
              <a:ext uri="{FF2B5EF4-FFF2-40B4-BE49-F238E27FC236}">
                <a16:creationId xmlns:a16="http://schemas.microsoft.com/office/drawing/2014/main" id="{1D6C752A-51A0-DA32-0A5D-8B58B2AE2E1A}"/>
              </a:ext>
            </a:extLst>
          </p:cNvPr>
          <p:cNvSpPr>
            <a:spLocks noGrp="1"/>
          </p:cNvSpPr>
          <p:nvPr>
            <p:ph idx="1"/>
          </p:nvPr>
        </p:nvSpPr>
        <p:spPr>
          <a:xfrm>
            <a:off x="6569957" y="2249487"/>
            <a:ext cx="4747087" cy="3541714"/>
          </a:xfrm>
        </p:spPr>
        <p:txBody>
          <a:bodyPr>
            <a:normAutofit/>
          </a:bodyPr>
          <a:lstStyle/>
          <a:p>
            <a:pPr marL="0" indent="0">
              <a:lnSpc>
                <a:spcPct val="110000"/>
              </a:lnSpc>
              <a:buNone/>
            </a:pPr>
            <a:r>
              <a:rPr lang="en-GB" sz="17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Data profiling is the process of analysing a dataset to find trends and traits that can be utilised to increase its precision, usefulness, and quality. It entails examining both the dataset's content and its structure (such as the number of columns and rows) (e.g., values in each column). Before a dataset can be used for analysis, mistakes or other problems need to be fixed, and data profiling can help with this. For instance, these problems must be resolved before a dataset may be used for analysis if it has missing or inaccurate values.</a:t>
            </a:r>
          </a:p>
          <a:p>
            <a:pPr>
              <a:lnSpc>
                <a:spcPct val="110000"/>
              </a:lnSpc>
            </a:pPr>
            <a:endParaRPr lang="en-US" sz="1700">
              <a:solidFill>
                <a:srgbClr val="FFFFFF"/>
              </a:solidFill>
            </a:endParaRPr>
          </a:p>
        </p:txBody>
      </p:sp>
    </p:spTree>
    <p:extLst>
      <p:ext uri="{BB962C8B-B14F-4D97-AF65-F5344CB8AC3E}">
        <p14:creationId xmlns:p14="http://schemas.microsoft.com/office/powerpoint/2010/main" val="3554696003"/>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D9EED-1379-44CA-E6AE-27EBBB4BCA67}"/>
              </a:ext>
            </a:extLst>
          </p:cNvPr>
          <p:cNvSpPr>
            <a:spLocks noGrp="1"/>
          </p:cNvSpPr>
          <p:nvPr>
            <p:ph type="title"/>
          </p:nvPr>
        </p:nvSpPr>
        <p:spPr>
          <a:xfrm>
            <a:off x="1141413" y="618518"/>
            <a:ext cx="9905998" cy="1478570"/>
          </a:xfrm>
        </p:spPr>
        <p:txBody>
          <a:bodyPr>
            <a:normAutofit/>
          </a:bodyPr>
          <a:lstStyle/>
          <a:p>
            <a:pPr algn="ctr"/>
            <a:r>
              <a:rPr lang="en-US"/>
              <a:t>Data quality</a:t>
            </a:r>
          </a:p>
        </p:txBody>
      </p:sp>
      <p:sp>
        <p:nvSpPr>
          <p:cNvPr id="3" name="Content Placeholder 2">
            <a:extLst>
              <a:ext uri="{FF2B5EF4-FFF2-40B4-BE49-F238E27FC236}">
                <a16:creationId xmlns:a16="http://schemas.microsoft.com/office/drawing/2014/main" id="{7867D4C4-5AAF-9A2D-05EF-670EFFA6C9D9}"/>
              </a:ext>
            </a:extLst>
          </p:cNvPr>
          <p:cNvSpPr>
            <a:spLocks noGrp="1"/>
          </p:cNvSpPr>
          <p:nvPr>
            <p:ph idx="1"/>
          </p:nvPr>
        </p:nvSpPr>
        <p:spPr>
          <a:xfrm>
            <a:off x="1141412" y="2249487"/>
            <a:ext cx="4844521" cy="3541714"/>
          </a:xfrm>
        </p:spPr>
        <p:txBody>
          <a:bodyPr anchor="ctr">
            <a:normAutofit/>
          </a:bodyPr>
          <a:lstStyle/>
          <a:p>
            <a:pPr marL="0" indent="0">
              <a:lnSpc>
                <a:spcPct val="110000"/>
              </a:lnSpc>
              <a:buNone/>
            </a:pPr>
            <a:r>
              <a:rPr lang="en-GB" sz="2000">
                <a:effectLst/>
                <a:latin typeface="Calibri" panose="020F0502020204030204" pitchFamily="34" charset="0"/>
                <a:ea typeface="Calibri" panose="020F0502020204030204" pitchFamily="34" charset="0"/>
                <a:cs typeface="Times New Roman" panose="02020603050405020304" pitchFamily="18" charset="0"/>
              </a:rPr>
              <a:t>Any organisation must consider the importance of data quality. The organisation is in charge of making sure that the data is accurate, complete, and up to date. Poor data quality might result in erroneous analyses and judgments that could harm the organization's success. In order to ensure that the results of the analysis are accurate and relevant, it is crucial to consider data quality when preparing the data for analysis.</a:t>
            </a:r>
          </a:p>
          <a:p>
            <a:pPr>
              <a:lnSpc>
                <a:spcPct val="110000"/>
              </a:lnSpc>
            </a:pPr>
            <a:endParaRPr lang="en-US" sz="2000"/>
          </a:p>
        </p:txBody>
      </p:sp>
      <p:pic>
        <p:nvPicPr>
          <p:cNvPr id="4" name="Picture 3">
            <a:extLst>
              <a:ext uri="{FF2B5EF4-FFF2-40B4-BE49-F238E27FC236}">
                <a16:creationId xmlns:a16="http://schemas.microsoft.com/office/drawing/2014/main" id="{BE78D83A-5C46-C194-4E02-DF8E607C2BED}"/>
              </a:ext>
            </a:extLst>
          </p:cNvPr>
          <p:cNvPicPr>
            <a:picLocks noChangeAspect="1"/>
          </p:cNvPicPr>
          <p:nvPr/>
        </p:nvPicPr>
        <p:blipFill rotWithShape="1">
          <a:blip r:embed="rId3"/>
          <a:srcRect t="4126" r="3" b="6796"/>
          <a:stretch/>
        </p:blipFill>
        <p:spPr>
          <a:xfrm>
            <a:off x="6392335" y="2497720"/>
            <a:ext cx="4655075"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4116252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E9A9-F78C-B354-F33F-CB9816680F5E}"/>
              </a:ext>
            </a:extLst>
          </p:cNvPr>
          <p:cNvSpPr>
            <a:spLocks noGrp="1"/>
          </p:cNvSpPr>
          <p:nvPr>
            <p:ph type="title"/>
          </p:nvPr>
        </p:nvSpPr>
        <p:spPr>
          <a:xfrm>
            <a:off x="1141413" y="618518"/>
            <a:ext cx="9905998" cy="1478570"/>
          </a:xfrm>
        </p:spPr>
        <p:txBody>
          <a:bodyPr>
            <a:normAutofit/>
          </a:bodyPr>
          <a:lstStyle/>
          <a:p>
            <a:pPr algn="ctr"/>
            <a:r>
              <a:rPr lang="en-US"/>
              <a:t>Data profiling</a:t>
            </a:r>
          </a:p>
        </p:txBody>
      </p:sp>
      <p:pic>
        <p:nvPicPr>
          <p:cNvPr id="4" name="Picture 3">
            <a:extLst>
              <a:ext uri="{FF2B5EF4-FFF2-40B4-BE49-F238E27FC236}">
                <a16:creationId xmlns:a16="http://schemas.microsoft.com/office/drawing/2014/main" id="{DA973579-3AEE-EC73-EFFD-017E15968DC3}"/>
              </a:ext>
            </a:extLst>
          </p:cNvPr>
          <p:cNvPicPr>
            <a:picLocks noChangeAspect="1"/>
          </p:cNvPicPr>
          <p:nvPr/>
        </p:nvPicPr>
        <p:blipFill rotWithShape="1">
          <a:blip r:embed="rId3"/>
          <a:srcRect l="10441" r="13075" b="-3"/>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B0872537-43C1-57B2-41E3-641AA1534340}"/>
              </a:ext>
            </a:extLst>
          </p:cNvPr>
          <p:cNvSpPr>
            <a:spLocks noGrp="1"/>
          </p:cNvSpPr>
          <p:nvPr>
            <p:ph idx="1"/>
          </p:nvPr>
        </p:nvSpPr>
        <p:spPr>
          <a:xfrm>
            <a:off x="6204479" y="2249487"/>
            <a:ext cx="4844521" cy="3541714"/>
          </a:xfrm>
        </p:spPr>
        <p:txBody>
          <a:bodyPr anchor="ctr">
            <a:normAutofit/>
          </a:bodyPr>
          <a:lstStyle/>
          <a:p>
            <a:pPr marL="0" indent="0">
              <a:lnSpc>
                <a:spcPct val="110000"/>
              </a:lnSpc>
              <a:buNone/>
            </a:pPr>
            <a:r>
              <a:rPr lang="en-GB" sz="1900">
                <a:effectLst/>
                <a:latin typeface="Calibri" panose="020F0502020204030204" pitchFamily="34" charset="0"/>
                <a:ea typeface="Calibri" panose="020F0502020204030204" pitchFamily="34" charset="0"/>
                <a:cs typeface="Times New Roman" panose="02020603050405020304" pitchFamily="18" charset="0"/>
              </a:rPr>
              <a:t>A crucial step in getting data ready for analysis is data profiling. The process of acquiring, studying, and compiling metadata on the data structures and pieces inside a dataset is known as data profiling. It is employed to convey knowledge of the organisation and application of the data. By spotting patterns, trends, outliers, and anomalies that can point to data problems, data profiling can offer insightful information about the quality of the data.</a:t>
            </a:r>
          </a:p>
          <a:p>
            <a:pPr>
              <a:lnSpc>
                <a:spcPct val="110000"/>
              </a:lnSpc>
            </a:pPr>
            <a:endParaRPr lang="en-US" sz="1900"/>
          </a:p>
        </p:txBody>
      </p:sp>
    </p:spTree>
    <p:extLst>
      <p:ext uri="{BB962C8B-B14F-4D97-AF65-F5344CB8AC3E}">
        <p14:creationId xmlns:p14="http://schemas.microsoft.com/office/powerpoint/2010/main" val="4017987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4707-68B7-7053-8AB1-460D86BA61ED}"/>
              </a:ext>
            </a:extLst>
          </p:cNvPr>
          <p:cNvSpPr>
            <a:spLocks noGrp="1"/>
          </p:cNvSpPr>
          <p:nvPr>
            <p:ph type="title"/>
          </p:nvPr>
        </p:nvSpPr>
        <p:spPr>
          <a:xfrm>
            <a:off x="1141413" y="618518"/>
            <a:ext cx="9905998" cy="1478570"/>
          </a:xfrm>
        </p:spPr>
        <p:txBody>
          <a:bodyPr>
            <a:normAutofit/>
          </a:bodyPr>
          <a:lstStyle/>
          <a:p>
            <a:r>
              <a:rPr lang="en-US" dirty="0"/>
              <a:t>Inaccurate data results</a:t>
            </a:r>
          </a:p>
        </p:txBody>
      </p:sp>
      <p:pic>
        <p:nvPicPr>
          <p:cNvPr id="6" name="Picture 5" descr="A picture containing text&#10;&#10;Description automatically generated">
            <a:extLst>
              <a:ext uri="{FF2B5EF4-FFF2-40B4-BE49-F238E27FC236}">
                <a16:creationId xmlns:a16="http://schemas.microsoft.com/office/drawing/2014/main" id="{0E393ECB-44AF-789B-89D2-5A0D3C7FE4A2}"/>
              </a:ext>
            </a:extLst>
          </p:cNvPr>
          <p:cNvPicPr>
            <a:picLocks noChangeAspect="1"/>
          </p:cNvPicPr>
          <p:nvPr/>
        </p:nvPicPr>
        <p:blipFill>
          <a:blip r:embed="rId3"/>
          <a:stretch>
            <a:fillRect/>
          </a:stretch>
        </p:blipFill>
        <p:spPr>
          <a:xfrm>
            <a:off x="1141411" y="2796835"/>
            <a:ext cx="3494597" cy="245495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1FD6AC0A-EEC5-F6B5-3510-48C6685DB371}"/>
              </a:ext>
            </a:extLst>
          </p:cNvPr>
          <p:cNvSpPr>
            <a:spLocks noGrp="1"/>
          </p:cNvSpPr>
          <p:nvPr>
            <p:ph idx="1"/>
          </p:nvPr>
        </p:nvSpPr>
        <p:spPr>
          <a:xfrm>
            <a:off x="5034579" y="2249487"/>
            <a:ext cx="6012832" cy="3541714"/>
          </a:xfrm>
        </p:spPr>
        <p:txBody>
          <a:bodyPr>
            <a:normAutofit/>
          </a:bodyPr>
          <a:lstStyle/>
          <a:p>
            <a:pPr marL="0" indent="0">
              <a:lnSpc>
                <a:spcPct val="110000"/>
              </a:lnSpc>
              <a:buNone/>
            </a:pPr>
            <a:r>
              <a:rPr lang="en-GB" sz="2200">
                <a:effectLst/>
                <a:latin typeface="Calibri" panose="020F0502020204030204" pitchFamily="34" charset="0"/>
                <a:ea typeface="Calibri" panose="020F0502020204030204" pitchFamily="34" charset="0"/>
                <a:cs typeface="Times New Roman" panose="02020603050405020304" pitchFamily="18" charset="0"/>
              </a:rPr>
              <a:t>It's crucial to find and fix any problems with data quality while getting ready data for analysis. Errors and concerns with data quality can both be categorised. Data mistakes or inaccuracies are referred to as errors because they can produce inaccurate findings. The accuracy, completeness, or use of the results may be impacted by issues with the data. There are various alternatives for fixing a problem or defect once it is discovered.</a:t>
            </a:r>
          </a:p>
          <a:p>
            <a:pPr>
              <a:lnSpc>
                <a:spcPct val="110000"/>
              </a:lnSpc>
            </a:pPr>
            <a:endParaRPr lang="en-US" sz="2200"/>
          </a:p>
        </p:txBody>
      </p:sp>
    </p:spTree>
    <p:extLst>
      <p:ext uri="{BB962C8B-B14F-4D97-AF65-F5344CB8AC3E}">
        <p14:creationId xmlns:p14="http://schemas.microsoft.com/office/powerpoint/2010/main" val="3334980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CEA6-24E8-AF5E-84AD-B6590F8B2BFD}"/>
              </a:ext>
            </a:extLst>
          </p:cNvPr>
          <p:cNvSpPr>
            <a:spLocks noGrp="1"/>
          </p:cNvSpPr>
          <p:nvPr>
            <p:ph type="title"/>
          </p:nvPr>
        </p:nvSpPr>
        <p:spPr>
          <a:xfrm>
            <a:off x="1141413" y="618518"/>
            <a:ext cx="9905998"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Error Handling</a:t>
            </a:r>
            <a:endParaRPr lang="en-US"/>
          </a:p>
        </p:txBody>
      </p:sp>
      <p:pic>
        <p:nvPicPr>
          <p:cNvPr id="4" name="Picture 3">
            <a:extLst>
              <a:ext uri="{FF2B5EF4-FFF2-40B4-BE49-F238E27FC236}">
                <a16:creationId xmlns:a16="http://schemas.microsoft.com/office/drawing/2014/main" id="{43440ED4-AD9D-D0D8-CD4C-594FA19476C3}"/>
              </a:ext>
            </a:extLst>
          </p:cNvPr>
          <p:cNvPicPr>
            <a:picLocks noChangeAspect="1"/>
          </p:cNvPicPr>
          <p:nvPr/>
        </p:nvPicPr>
        <p:blipFill>
          <a:blip r:embed="rId3"/>
          <a:stretch>
            <a:fillRect/>
          </a:stretch>
        </p:blipFill>
        <p:spPr>
          <a:xfrm>
            <a:off x="1141411" y="2693742"/>
            <a:ext cx="4689234" cy="266113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Content Placeholder 2">
            <a:extLst>
              <a:ext uri="{FF2B5EF4-FFF2-40B4-BE49-F238E27FC236}">
                <a16:creationId xmlns:a16="http://schemas.microsoft.com/office/drawing/2014/main" id="{A1457D4F-D713-6BCD-EA26-216C30A96B57}"/>
              </a:ext>
            </a:extLst>
          </p:cNvPr>
          <p:cNvSpPr>
            <a:spLocks noGrp="1"/>
          </p:cNvSpPr>
          <p:nvPr>
            <p:ph idx="1"/>
          </p:nvPr>
        </p:nvSpPr>
        <p:spPr>
          <a:xfrm>
            <a:off x="6336727" y="2249487"/>
            <a:ext cx="4710683" cy="3541714"/>
          </a:xfrm>
        </p:spPr>
        <p:txBody>
          <a:bodyPr>
            <a:normAutofit/>
          </a:bodyPr>
          <a:lstStyle/>
          <a:p>
            <a:pPr marL="0" indent="0">
              <a:lnSpc>
                <a:spcPct val="110000"/>
              </a:lnSpc>
              <a:buNone/>
            </a:pPr>
            <a:r>
              <a:rPr lang="en-GB">
                <a:effectLst/>
                <a:latin typeface="Calibri" panose="020F0502020204030204" pitchFamily="34" charset="0"/>
                <a:ea typeface="Calibri" panose="020F0502020204030204" pitchFamily="34" charset="0"/>
                <a:cs typeface="Times New Roman" panose="02020603050405020304" pitchFamily="18" charset="0"/>
              </a:rPr>
              <a:t>In order to secure reliable results from the analysis, it is necessary to handle any errors or issues that are discovered during data profiling. Accept, Reject, Correct Error, and Create Default Value are the most often used error handling techniques.</a:t>
            </a:r>
          </a:p>
          <a:p>
            <a:pPr>
              <a:lnSpc>
                <a:spcPct val="110000"/>
              </a:lnSpc>
            </a:pPr>
            <a:endParaRPr lang="en-US"/>
          </a:p>
        </p:txBody>
      </p:sp>
    </p:spTree>
    <p:extLst>
      <p:ext uri="{BB962C8B-B14F-4D97-AF65-F5344CB8AC3E}">
        <p14:creationId xmlns:p14="http://schemas.microsoft.com/office/powerpoint/2010/main" val="2310923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714D04AB-54B3-C39D-A652-555198D57D95}"/>
              </a:ext>
            </a:extLst>
          </p:cNvPr>
          <p:cNvSpPr>
            <a:spLocks noGrp="1"/>
          </p:cNvSpPr>
          <p:nvPr>
            <p:ph type="title"/>
          </p:nvPr>
        </p:nvSpPr>
        <p:spPr>
          <a:xfrm>
            <a:off x="7962519" y="618518"/>
            <a:ext cx="3084891" cy="1478570"/>
          </a:xfrm>
        </p:spPr>
        <p:txBody>
          <a:bodyPr>
            <a:normAutofit/>
          </a:bodyPr>
          <a:lstStyle/>
          <a:p>
            <a:r>
              <a:rPr lang="en-GB" sz="3200">
                <a:effectLst/>
                <a:latin typeface="Calibri" panose="020F0502020204030204" pitchFamily="34" charset="0"/>
                <a:ea typeface="Calibri" panose="020F0502020204030204" pitchFamily="34" charset="0"/>
                <a:cs typeface="Times New Roman" panose="02020603050405020304" pitchFamily="18" charset="0"/>
              </a:rPr>
              <a:t>Accept</a:t>
            </a:r>
            <a:endParaRPr lang="en-US" sz="3200"/>
          </a:p>
        </p:txBody>
      </p:sp>
      <p:pic>
        <p:nvPicPr>
          <p:cNvPr id="5" name="Picture 4" descr="Person adjusting engine">
            <a:extLst>
              <a:ext uri="{FF2B5EF4-FFF2-40B4-BE49-F238E27FC236}">
                <a16:creationId xmlns:a16="http://schemas.microsoft.com/office/drawing/2014/main" id="{79C6BD09-6D3D-F3C0-944F-849C83E10EB7}"/>
              </a:ext>
            </a:extLst>
          </p:cNvPr>
          <p:cNvPicPr>
            <a:picLocks noChangeAspect="1"/>
          </p:cNvPicPr>
          <p:nvPr/>
        </p:nvPicPr>
        <p:blipFill rotWithShape="1">
          <a:blip r:embed="rId4"/>
          <a:srcRect l="5616" r="20814"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43F01543-CC6E-53C3-F168-A56EFDD91606}"/>
              </a:ext>
            </a:extLst>
          </p:cNvPr>
          <p:cNvSpPr>
            <a:spLocks noGrp="1"/>
          </p:cNvSpPr>
          <p:nvPr>
            <p:ph idx="1"/>
          </p:nvPr>
        </p:nvSpPr>
        <p:spPr>
          <a:xfrm>
            <a:off x="7962519" y="2249487"/>
            <a:ext cx="3084892" cy="3541714"/>
          </a:xfrm>
        </p:spPr>
        <p:txBody>
          <a:bodyPr>
            <a:normAutofit/>
          </a:bodyPr>
          <a:lstStyle/>
          <a:p>
            <a:pPr marL="0" indent="0">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approach entails accepting the mistake without making any modifications or repairs. This is typically done when the inaccuracy has little bearing on the accuracy or value of the analysis's findings.</a:t>
            </a:r>
          </a:p>
        </p:txBody>
      </p:sp>
    </p:spTree>
    <p:extLst>
      <p:ext uri="{BB962C8B-B14F-4D97-AF65-F5344CB8AC3E}">
        <p14:creationId xmlns:p14="http://schemas.microsoft.com/office/powerpoint/2010/main" val="549184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E4726C-1831-4FE3-9A11-227F0DC2F0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651D7F7-8C54-448E-A268-1CBFAD87D4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E3B56E94-40E1-489A-98B2-A3238D66A064}"/>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17B4B414-12F2-B1B3-DC4F-7CA19A7E6DAC}"/>
              </a:ext>
            </a:extLst>
          </p:cNvPr>
          <p:cNvSpPr>
            <a:spLocks noGrp="1"/>
          </p:cNvSpPr>
          <p:nvPr>
            <p:ph type="title"/>
          </p:nvPr>
        </p:nvSpPr>
        <p:spPr>
          <a:xfrm>
            <a:off x="4996697" y="618518"/>
            <a:ext cx="6050713" cy="1478570"/>
          </a:xfrm>
        </p:spPr>
        <p:txBody>
          <a:bodyPr>
            <a:normAutofit/>
          </a:bodyPr>
          <a:lstStyle/>
          <a:p>
            <a:r>
              <a:rPr lang="en-GB">
                <a:effectLst/>
                <a:latin typeface="Calibri" panose="020F0502020204030204" pitchFamily="34" charset="0"/>
                <a:ea typeface="Calibri" panose="020F0502020204030204" pitchFamily="34" charset="0"/>
                <a:cs typeface="Times New Roman" panose="02020603050405020304" pitchFamily="18" charset="0"/>
              </a:rPr>
              <a:t>Reject</a:t>
            </a:r>
            <a:endParaRPr lang="en-US" dirty="0"/>
          </a:p>
        </p:txBody>
      </p:sp>
      <p:pic>
        <p:nvPicPr>
          <p:cNvPr id="5" name="Picture 4" descr="Graph on document with pen">
            <a:extLst>
              <a:ext uri="{FF2B5EF4-FFF2-40B4-BE49-F238E27FC236}">
                <a16:creationId xmlns:a16="http://schemas.microsoft.com/office/drawing/2014/main" id="{A5954BFB-7F04-8C08-888E-EFFFAA6F4726}"/>
              </a:ext>
            </a:extLst>
          </p:cNvPr>
          <p:cNvPicPr>
            <a:picLocks noChangeAspect="1"/>
          </p:cNvPicPr>
          <p:nvPr/>
        </p:nvPicPr>
        <p:blipFill rotWithShape="1">
          <a:blip r:embed="rId4"/>
          <a:srcRect l="34302" r="20579" b="-1"/>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916825F-759B-4F1A-BA80-AF7137691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AF64541-DE3B-4DBB-84E1-907956469E5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9175DCC0-514A-4CA1-AD9A-1BB0FFF1B4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0371924-94D9-48AF-9D5B-6471775BE8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C964FF9-A41A-438C-A22B-62690C98F1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61716CD6-1875-4567-B3E2-364CD0960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1A293D3-7189-453D-AB91-1291AAFF3D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87CB4EFE-58B3-4326-9CFB-A2AFADDFA5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249CF4D3-B5A3-4287-BC9D-E9BB8FA6EB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4D2515F2-4D11-41AF-A6B1-7D084BEA9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331BCBF4-0DC2-426E-84B3-AE38E403C9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EC8AF156-0BE9-437D-A83B-87364146D0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AC8CB256-3F62-4406-88F5-CE2421FF25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F3E812EB-415E-4B60-B0FB-65386882CE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EB4C95D7-8E6D-45EC-8CA1-9123D718E3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83F62FD2-2F62-4495-997C-8BD7F95AB8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B7DFE0F9-22A3-4846-8D4E-0D193BD328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244DAF25-7415-491A-9FF6-E04BC2DC2E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7ACA3646-863C-4D00-A58A-62C7FE71C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0EA18B38-BD42-45ED-8458-FB205DBC76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5302917-5DBE-4CF2-B52F-478F93FDDE7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8E61E6FD-D40E-479C-ABE9-2B69AE20D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2F4DEB4F-F824-48D7-AF9B-B5D905DCD1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F76CFA02-6090-4464-B573-BCA350C90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51BE8BEC-76C7-41FE-AB76-35194C2442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710F61D4-3B34-45A9-B9B7-CE0373AB49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451F080F-4CFB-4626-87CA-BB4CACA1C6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667BBD71-2295-4A66-B76C-F82175C2B0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B6644DE8-5BD1-4D5F-B245-0D3A21BCE1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A4DE8FD0-E681-4D9C-85C2-BEA4C2B3A06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D46033BD-1026-4388-B926-9D11E1D7C4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FA74D4C-2E28-42C5-A7FA-3C7D6BD8B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FADF7B3F-903C-456C-983E-C9868DDAB9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033F8698-1549-44AD-8DAD-0055D7B80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F1BDD4B6-46FD-4048-ADF1-32EADD9E5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E7F387A7-B3BF-4B1A-BFCA-2D21AD3DF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7A1B6BC8-EA82-459D-A0E0-4EBE394E71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8B94E190-DDC2-4545-906F-A1699BD73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D9807239-A5BA-4BB3-9194-BCE3B2F21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04D300FD-DC53-4375-8981-09EA63BCF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1DF83FFD-4C16-41FD-928F-6E88AFC451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A5B4BC2F-B667-462B-99D8-0C433124ABD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0CBD9EFB-AC61-4674-B75A-56449003CC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AD4BBB0-F6A7-451F-BE09-DF619F38EB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A258B285-AE5E-473A-AA72-3C95E1D83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7BEEDDE5-CB8A-4DF9-858F-4D9462D955A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DA1C731B-9B66-4D65-BF47-04B118107B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58DBFEC6-C6DC-4B7A-934F-5A79EC328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9948D8CB-2DBE-4E48-98EA-DF9E2666A2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56AB69F6-9F0B-4AB6-BCA8-AA2FD69E998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0E7FB426-288D-4B0B-B73B-10CCC0EF41E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A5C59C6B-46C9-48C9-9F57-2EE738B53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CE85F33-17DC-4273-B06F-D171094449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5CD001CF-F2C4-4810-A8D9-679F9F89E5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69F4BCDD-D153-40D2-8DD1-2509EE0CE4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16EF7924-BAC8-6B06-B0B2-D6C363340E25}"/>
              </a:ext>
            </a:extLst>
          </p:cNvPr>
          <p:cNvSpPr>
            <a:spLocks noGrp="1"/>
          </p:cNvSpPr>
          <p:nvPr>
            <p:ph idx="1"/>
          </p:nvPr>
        </p:nvSpPr>
        <p:spPr>
          <a:xfrm>
            <a:off x="4968958" y="2249487"/>
            <a:ext cx="6078453" cy="3541714"/>
          </a:xfrm>
        </p:spPr>
        <p:txBody>
          <a:bodyPr>
            <a:normAutofit/>
          </a:bodyPr>
          <a:lstStyle/>
          <a:p>
            <a:pPr marL="0" indent="0">
              <a:buNone/>
            </a:pPr>
            <a:r>
              <a:rPr lang="en-GB">
                <a:effectLst/>
                <a:latin typeface="Calibri" panose="020F0502020204030204" pitchFamily="34" charset="0"/>
                <a:ea typeface="Calibri" panose="020F0502020204030204" pitchFamily="34" charset="0"/>
                <a:cs typeface="Times New Roman" panose="02020603050405020304" pitchFamily="18" charset="0"/>
              </a:rPr>
              <a:t>This approach entails removing any records that contain mistakes from the dataset before conducting any analysis. This is typically done when a dataset contains too many errors that are difficult to rectify or when it is impossible to establish what value should be used in place of an error in a record.</a:t>
            </a:r>
          </a:p>
          <a:p>
            <a:pPr marL="0" indent="0">
              <a:buNone/>
            </a:pPr>
            <a:endParaRPr lang="en-US" dirty="0"/>
          </a:p>
        </p:txBody>
      </p:sp>
      <p:pic>
        <p:nvPicPr>
          <p:cNvPr id="4" name="Picture 3">
            <a:extLst>
              <a:ext uri="{FF2B5EF4-FFF2-40B4-BE49-F238E27FC236}">
                <a16:creationId xmlns:a16="http://schemas.microsoft.com/office/drawing/2014/main" id="{C2F31DA3-DCF8-EDBC-7772-7104CB2C9193}"/>
              </a:ext>
            </a:extLst>
          </p:cNvPr>
          <p:cNvPicPr>
            <a:picLocks noChangeAspect="1"/>
          </p:cNvPicPr>
          <p:nvPr/>
        </p:nvPicPr>
        <p:blipFill>
          <a:blip r:embed="rId5"/>
          <a:stretch>
            <a:fillRect/>
          </a:stretch>
        </p:blipFill>
        <p:spPr>
          <a:xfrm>
            <a:off x="272257" y="2504282"/>
            <a:ext cx="3822700" cy="2057400"/>
          </a:xfrm>
          <a:prstGeom prst="rect">
            <a:avLst/>
          </a:prstGeom>
        </p:spPr>
      </p:pic>
    </p:spTree>
    <p:extLst>
      <p:ext uri="{BB962C8B-B14F-4D97-AF65-F5344CB8AC3E}">
        <p14:creationId xmlns:p14="http://schemas.microsoft.com/office/powerpoint/2010/main" val="23363305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1219</TotalTime>
  <Words>1605</Words>
  <Application>Microsoft Macintosh PowerPoint</Application>
  <PresentationFormat>Widescreen</PresentationFormat>
  <Paragraphs>48</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Tw Cen MT</vt:lpstr>
      <vt:lpstr>Circuit</vt:lpstr>
      <vt:lpstr>Data profiling and data quality dimensions</vt:lpstr>
      <vt:lpstr>Introduction</vt:lpstr>
      <vt:lpstr>Data Profiling</vt:lpstr>
      <vt:lpstr>Data quality</vt:lpstr>
      <vt:lpstr>Data profiling</vt:lpstr>
      <vt:lpstr>Inaccurate data results</vt:lpstr>
      <vt:lpstr>Error Handling</vt:lpstr>
      <vt:lpstr>Accept</vt:lpstr>
      <vt:lpstr>Reject</vt:lpstr>
      <vt:lpstr>Correct Error</vt:lpstr>
      <vt:lpstr>Create Default Value</vt:lpstr>
      <vt:lpstr>Introduction</vt:lpstr>
      <vt:lpstr>Data Profiling </vt:lpstr>
      <vt:lpstr>Data structure</vt:lpstr>
      <vt:lpstr>Data patterns</vt:lpstr>
      <vt:lpstr>Data validation</vt:lpstr>
      <vt:lpstr>Data Quality Dimensions </vt:lpstr>
      <vt:lpstr>Completeness</vt:lpstr>
      <vt:lpstr>Uniqueness</vt:lpstr>
      <vt:lpstr>Timeliness</vt:lpstr>
      <vt:lpstr>Validity</vt:lpstr>
      <vt:lpstr>Accuracy</vt:lpstr>
      <vt:lpstr>Consistency</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profiling and data quality dimentions</dc:title>
  <dc:creator>Mazafer Ul-Raqib</dc:creator>
  <cp:lastModifiedBy>Mazafer Ul-Raqib (Student)</cp:lastModifiedBy>
  <cp:revision>8</cp:revision>
  <dcterms:created xsi:type="dcterms:W3CDTF">2022-12-03T12:27:01Z</dcterms:created>
  <dcterms:modified xsi:type="dcterms:W3CDTF">2022-12-04T10:43:45Z</dcterms:modified>
</cp:coreProperties>
</file>